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15"/>
  </p:notesMasterIdLst>
  <p:handoutMasterIdLst>
    <p:handoutMasterId r:id="rId116"/>
  </p:handoutMasterIdLst>
  <p:sldIdLst>
    <p:sldId id="265" r:id="rId3"/>
    <p:sldId id="278" r:id="rId4"/>
    <p:sldId id="336" r:id="rId5"/>
    <p:sldId id="348" r:id="rId6"/>
    <p:sldId id="305" r:id="rId7"/>
    <p:sldId id="306" r:id="rId8"/>
    <p:sldId id="309" r:id="rId9"/>
    <p:sldId id="308" r:id="rId10"/>
    <p:sldId id="318" r:id="rId11"/>
    <p:sldId id="319" r:id="rId12"/>
    <p:sldId id="310" r:id="rId13"/>
    <p:sldId id="337" r:id="rId14"/>
    <p:sldId id="341" r:id="rId15"/>
    <p:sldId id="345" r:id="rId16"/>
    <p:sldId id="353" r:id="rId17"/>
    <p:sldId id="347" r:id="rId18"/>
    <p:sldId id="356" r:id="rId19"/>
    <p:sldId id="338" r:id="rId20"/>
    <p:sldId id="352" r:id="rId21"/>
    <p:sldId id="376" r:id="rId22"/>
    <p:sldId id="377" r:id="rId23"/>
    <p:sldId id="380" r:id="rId24"/>
    <p:sldId id="349" r:id="rId25"/>
    <p:sldId id="350" r:id="rId26"/>
    <p:sldId id="351" r:id="rId27"/>
    <p:sldId id="355" r:id="rId28"/>
    <p:sldId id="292" r:id="rId29"/>
    <p:sldId id="279" r:id="rId30"/>
    <p:sldId id="294" r:id="rId31"/>
    <p:sldId id="296" r:id="rId32"/>
    <p:sldId id="344" r:id="rId33"/>
    <p:sldId id="297" r:id="rId34"/>
    <p:sldId id="298" r:id="rId35"/>
    <p:sldId id="300" r:id="rId36"/>
    <p:sldId id="299" r:id="rId37"/>
    <p:sldId id="363" r:id="rId38"/>
    <p:sldId id="381" r:id="rId39"/>
    <p:sldId id="384" r:id="rId40"/>
    <p:sldId id="382" r:id="rId41"/>
    <p:sldId id="385" r:id="rId42"/>
    <p:sldId id="383" r:id="rId43"/>
    <p:sldId id="331" r:id="rId44"/>
    <p:sldId id="332" r:id="rId45"/>
    <p:sldId id="340" r:id="rId46"/>
    <p:sldId id="333" r:id="rId47"/>
    <p:sldId id="334" r:id="rId48"/>
    <p:sldId id="342" r:id="rId49"/>
    <p:sldId id="361" r:id="rId50"/>
    <p:sldId id="362" r:id="rId51"/>
    <p:sldId id="369" r:id="rId52"/>
    <p:sldId id="364" r:id="rId53"/>
    <p:sldId id="367" r:id="rId54"/>
    <p:sldId id="302" r:id="rId55"/>
    <p:sldId id="303" r:id="rId56"/>
    <p:sldId id="277" r:id="rId57"/>
    <p:sldId id="284" r:id="rId58"/>
    <p:sldId id="285" r:id="rId59"/>
    <p:sldId id="286" r:id="rId60"/>
    <p:sldId id="365" r:id="rId61"/>
    <p:sldId id="366" r:id="rId62"/>
    <p:sldId id="287" r:id="rId63"/>
    <p:sldId id="288" r:id="rId64"/>
    <p:sldId id="360" r:id="rId65"/>
    <p:sldId id="291" r:id="rId66"/>
    <p:sldId id="358" r:id="rId67"/>
    <p:sldId id="359" r:id="rId68"/>
    <p:sldId id="357" r:id="rId69"/>
    <p:sldId id="289" r:id="rId70"/>
    <p:sldId id="290" r:id="rId71"/>
    <p:sldId id="304" r:id="rId72"/>
    <p:sldId id="314" r:id="rId73"/>
    <p:sldId id="315" r:id="rId74"/>
    <p:sldId id="371" r:id="rId75"/>
    <p:sldId id="316" r:id="rId76"/>
    <p:sldId id="317" r:id="rId77"/>
    <p:sldId id="372" r:id="rId78"/>
    <p:sldId id="283" r:id="rId79"/>
    <p:sldId id="271" r:id="rId80"/>
    <p:sldId id="274" r:id="rId81"/>
    <p:sldId id="275" r:id="rId82"/>
    <p:sldId id="276" r:id="rId83"/>
    <p:sldId id="272" r:id="rId84"/>
    <p:sldId id="273" r:id="rId85"/>
    <p:sldId id="282" r:id="rId86"/>
    <p:sldId id="281" r:id="rId87"/>
    <p:sldId id="293" r:id="rId88"/>
    <p:sldId id="370" r:id="rId89"/>
    <p:sldId id="311" r:id="rId90"/>
    <p:sldId id="312" r:id="rId91"/>
    <p:sldId id="323" r:id="rId92"/>
    <p:sldId id="313" r:id="rId93"/>
    <p:sldId id="379" r:id="rId94"/>
    <p:sldId id="373" r:id="rId95"/>
    <p:sldId id="324" r:id="rId96"/>
    <p:sldId id="386" r:id="rId97"/>
    <p:sldId id="387" r:id="rId98"/>
    <p:sldId id="325" r:id="rId99"/>
    <p:sldId id="326" r:id="rId100"/>
    <p:sldId id="327" r:id="rId101"/>
    <p:sldId id="378" r:id="rId102"/>
    <p:sldId id="328" r:id="rId103"/>
    <p:sldId id="329" r:id="rId104"/>
    <p:sldId id="330" r:id="rId105"/>
    <p:sldId id="375" r:id="rId106"/>
    <p:sldId id="301" r:id="rId107"/>
    <p:sldId id="280" r:id="rId108"/>
    <p:sldId id="320" r:id="rId109"/>
    <p:sldId id="321" r:id="rId110"/>
    <p:sldId id="339" r:id="rId111"/>
    <p:sldId id="374" r:id="rId112"/>
    <p:sldId id="322" r:id="rId113"/>
    <p:sldId id="354"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B6D41217-CB64-46DD-A51A-B7C2CFCCF83D}">
          <p14:sldIdLst>
            <p14:sldId id="265"/>
            <p14:sldId id="278"/>
            <p14:sldId id="336"/>
            <p14:sldId id="348"/>
          </p14:sldIdLst>
        </p14:section>
        <p14:section name="Hayatımızda Yapay Zeka" id="{F1739590-2292-4771-852B-C3A0A777A352}">
          <p14:sldIdLst>
            <p14:sldId id="305"/>
            <p14:sldId id="306"/>
            <p14:sldId id="309"/>
            <p14:sldId id="308"/>
            <p14:sldId id="318"/>
            <p14:sldId id="319"/>
            <p14:sldId id="310"/>
            <p14:sldId id="337"/>
            <p14:sldId id="341"/>
            <p14:sldId id="345"/>
            <p14:sldId id="353"/>
            <p14:sldId id="347"/>
            <p14:sldId id="356"/>
            <p14:sldId id="338"/>
            <p14:sldId id="352"/>
            <p14:sldId id="376"/>
            <p14:sldId id="377"/>
            <p14:sldId id="380"/>
          </p14:sldIdLst>
        </p14:section>
        <p14:section name="State-of-Art" id="{0E42EB06-940E-462D-ADF9-8B667A2A8D7A}">
          <p14:sldIdLst>
            <p14:sldId id="349"/>
            <p14:sldId id="350"/>
            <p14:sldId id="351"/>
            <p14:sldId id="355"/>
          </p14:sldIdLst>
        </p14:section>
        <p14:section name="Yapay Zeka Kavramları" id="{AB59A9AE-4F36-4BCD-95AB-1DAC054A971A}">
          <p14:sldIdLst>
            <p14:sldId id="292"/>
            <p14:sldId id="279"/>
            <p14:sldId id="294"/>
            <p14:sldId id="296"/>
            <p14:sldId id="344"/>
            <p14:sldId id="297"/>
            <p14:sldId id="298"/>
            <p14:sldId id="300"/>
            <p14:sldId id="299"/>
            <p14:sldId id="363"/>
          </p14:sldIdLst>
        </p14:section>
        <p14:section name="IoT / IIoT ve Yapay Zeka" id="{9B64C224-3D5E-2349-8D9F-3071DEF06068}">
          <p14:sldIdLst>
            <p14:sldId id="381"/>
            <p14:sldId id="384"/>
            <p14:sldId id="382"/>
            <p14:sldId id="385"/>
            <p14:sldId id="383"/>
          </p14:sldIdLst>
        </p14:section>
        <p14:section name="Yapay Zeka'ya Yön Verenler" id="{A59334A1-AE20-44DA-AA10-BA43B3EBA24E}">
          <p14:sldIdLst>
            <p14:sldId id="331"/>
            <p14:sldId id="332"/>
            <p14:sldId id="340"/>
            <p14:sldId id="333"/>
            <p14:sldId id="334"/>
            <p14:sldId id="342"/>
          </p14:sldIdLst>
        </p14:section>
        <p14:section name="Makine Öğrenmesi Adımları" id="{A08549F5-F447-DF4A-AAC2-ED4BDFCC3CBB}">
          <p14:sldIdLst>
            <p14:sldId id="361"/>
            <p14:sldId id="362"/>
            <p14:sldId id="369"/>
            <p14:sldId id="364"/>
            <p14:sldId id="367"/>
          </p14:sldIdLst>
        </p14:section>
        <p14:section name="Amaçlarına Göre" id="{1E1E5868-BAC1-4FD9-AE27-9D0A7A41E94C}">
          <p14:sldIdLst>
            <p14:sldId id="302"/>
            <p14:sldId id="303"/>
          </p14:sldIdLst>
        </p14:section>
        <p14:section name="Regression" id="{B258404B-CD85-48CA-B512-35F0517EAFE8}">
          <p14:sldIdLst>
            <p14:sldId id="277"/>
            <p14:sldId id="284"/>
            <p14:sldId id="285"/>
            <p14:sldId id="286"/>
            <p14:sldId id="365"/>
            <p14:sldId id="366"/>
          </p14:sldIdLst>
        </p14:section>
        <p14:section name="Optimization" id="{97C35B39-ABF7-4CD4-89A9-28A8B6D02716}">
          <p14:sldIdLst>
            <p14:sldId id="287"/>
            <p14:sldId id="288"/>
            <p14:sldId id="360"/>
            <p14:sldId id="291"/>
            <p14:sldId id="358"/>
            <p14:sldId id="359"/>
            <p14:sldId id="357"/>
            <p14:sldId id="289"/>
            <p14:sldId id="290"/>
            <p14:sldId id="304"/>
          </p14:sldIdLst>
        </p14:section>
        <p14:section name="Classification" id="{D0D550F8-4AAF-48CC-BF90-1414190F16DF}">
          <p14:sldIdLst>
            <p14:sldId id="314"/>
            <p14:sldId id="315"/>
            <p14:sldId id="371"/>
          </p14:sldIdLst>
        </p14:section>
        <p14:section name="Clustering" id="{F3747586-D3CD-45DC-8B96-617539F054F9}">
          <p14:sldIdLst>
            <p14:sldId id="316"/>
            <p14:sldId id="317"/>
            <p14:sldId id="372"/>
          </p14:sldIdLst>
        </p14:section>
        <p14:section name="Neural Networks" id="{DC00D8D7-07B1-4585-8A5C-B8DBCD63E19D}">
          <p14:sldIdLst>
            <p14:sldId id="283"/>
            <p14:sldId id="271"/>
            <p14:sldId id="274"/>
            <p14:sldId id="275"/>
            <p14:sldId id="276"/>
            <p14:sldId id="272"/>
            <p14:sldId id="273"/>
            <p14:sldId id="282"/>
            <p14:sldId id="281"/>
            <p14:sldId id="293"/>
            <p14:sldId id="370"/>
          </p14:sldIdLst>
        </p14:section>
        <p14:section name="Araçlar ve Kütüphaneler" id="{FE2BF3F9-C81A-498E-B7C9-492526FD0693}">
          <p14:sldIdLst>
            <p14:sldId id="311"/>
            <p14:sldId id="312"/>
            <p14:sldId id="323"/>
            <p14:sldId id="313"/>
            <p14:sldId id="379"/>
            <p14:sldId id="373"/>
          </p14:sldIdLst>
        </p14:section>
        <p14:section name="Deep Learning Models" id="{13C3A16C-D904-44D6-8263-E196474CF22E}">
          <p14:sldIdLst>
            <p14:sldId id="324"/>
            <p14:sldId id="386"/>
            <p14:sldId id="387"/>
            <p14:sldId id="325"/>
            <p14:sldId id="326"/>
            <p14:sldId id="327"/>
            <p14:sldId id="378"/>
            <p14:sldId id="328"/>
            <p14:sldId id="329"/>
            <p14:sldId id="330"/>
            <p14:sldId id="375"/>
          </p14:sldIdLst>
        </p14:section>
        <p14:section name="Öğrenme Biçimlerine Göre" id="{DB703E29-445B-4CB3-ADF2-1CE45FD5EB0D}">
          <p14:sldIdLst>
            <p14:sldId id="301"/>
            <p14:sldId id="280"/>
          </p14:sldIdLst>
        </p14:section>
        <p14:section name="Günümüz ve Gelecek" id="{C5E7AC90-3040-4993-9F0F-046B117B6F20}">
          <p14:sldIdLst>
            <p14:sldId id="320"/>
            <p14:sldId id="321"/>
            <p14:sldId id="339"/>
            <p14:sldId id="374"/>
            <p14:sldId id="322"/>
            <p14:sldId id="354"/>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33" autoAdjust="0"/>
    <p:restoredTop sz="94310" autoAdjust="0"/>
  </p:normalViewPr>
  <p:slideViewPr>
    <p:cSldViewPr snapToGrid="0">
      <p:cViewPr varScale="1">
        <p:scale>
          <a:sx n="136" d="100"/>
          <a:sy n="136" d="100"/>
        </p:scale>
        <p:origin x="632" y="15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1200" y="4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tr-TR" smtClean="0"/>
              <a:pPr/>
              <a:t>10.05.2019</a:t>
            </a:fld>
            <a:endParaRPr lang="tr-TR" dirty="0"/>
          </a:p>
        </p:txBody>
      </p:sp>
      <p:sp>
        <p:nvSpPr>
          <p:cNvPr id="4" name="Alt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tr-TR" smtClean="0"/>
              <a:pPr/>
              <a:t>‹#›</a:t>
            </a:fld>
            <a:endParaRPr lang="tr-TR"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tr-TR" smtClean="0"/>
              <a:pPr/>
              <a:t>10.05.2019</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tr-TR" smtClean="0"/>
              <a:pPr/>
              <a:t>‹#›</a:t>
            </a:fld>
            <a:endParaRPr lang="tr-TR"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oreilly.com/library/view/python-for-data/9781449323592/ch04.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3</a:t>
            </a:fld>
            <a:endParaRPr lang="en-US" sz="1200" b="0" i="0">
              <a:latin typeface="Arial"/>
              <a:ea typeface="+mn-ea"/>
              <a:cs typeface="+mn-cs"/>
            </a:endParaRPr>
          </a:p>
        </p:txBody>
      </p:sp>
    </p:spTree>
    <p:extLst>
      <p:ext uri="{BB962C8B-B14F-4D97-AF65-F5344CB8AC3E}">
        <p14:creationId xmlns:p14="http://schemas.microsoft.com/office/powerpoint/2010/main" val="269505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13</a:t>
            </a:fld>
            <a:endParaRPr lang="en-US" sz="1200" b="0" i="0">
              <a:latin typeface="Arial"/>
              <a:ea typeface="+mn-ea"/>
              <a:cs typeface="+mn-cs"/>
            </a:endParaRPr>
          </a:p>
        </p:txBody>
      </p:sp>
    </p:spTree>
    <p:extLst>
      <p:ext uri="{BB962C8B-B14F-4D97-AF65-F5344CB8AC3E}">
        <p14:creationId xmlns:p14="http://schemas.microsoft.com/office/powerpoint/2010/main" val="2321370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14</a:t>
            </a:fld>
            <a:endParaRPr lang="en-US" sz="1200" b="0" i="0">
              <a:latin typeface="Arial"/>
              <a:ea typeface="+mn-ea"/>
              <a:cs typeface="+mn-cs"/>
            </a:endParaRPr>
          </a:p>
        </p:txBody>
      </p:sp>
    </p:spTree>
    <p:extLst>
      <p:ext uri="{BB962C8B-B14F-4D97-AF65-F5344CB8AC3E}">
        <p14:creationId xmlns:p14="http://schemas.microsoft.com/office/powerpoint/2010/main" val="1936540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15</a:t>
            </a:fld>
            <a:endParaRPr lang="en-US" sz="1200" b="0" i="0">
              <a:latin typeface="Arial"/>
              <a:ea typeface="+mn-ea"/>
              <a:cs typeface="+mn-cs"/>
            </a:endParaRPr>
          </a:p>
        </p:txBody>
      </p:sp>
    </p:spTree>
    <p:extLst>
      <p:ext uri="{BB962C8B-B14F-4D97-AF65-F5344CB8AC3E}">
        <p14:creationId xmlns:p14="http://schemas.microsoft.com/office/powerpoint/2010/main" val="3027205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16</a:t>
            </a:fld>
            <a:endParaRPr lang="en-US" sz="1200" b="0" i="0">
              <a:latin typeface="Arial"/>
              <a:ea typeface="+mn-ea"/>
              <a:cs typeface="+mn-cs"/>
            </a:endParaRPr>
          </a:p>
        </p:txBody>
      </p:sp>
    </p:spTree>
    <p:extLst>
      <p:ext uri="{BB962C8B-B14F-4D97-AF65-F5344CB8AC3E}">
        <p14:creationId xmlns:p14="http://schemas.microsoft.com/office/powerpoint/2010/main" val="2549909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17</a:t>
            </a:fld>
            <a:endParaRPr lang="en-US" sz="1200" b="0" i="0">
              <a:latin typeface="Arial"/>
              <a:ea typeface="+mn-ea"/>
              <a:cs typeface="+mn-cs"/>
            </a:endParaRPr>
          </a:p>
        </p:txBody>
      </p:sp>
    </p:spTree>
    <p:extLst>
      <p:ext uri="{BB962C8B-B14F-4D97-AF65-F5344CB8AC3E}">
        <p14:creationId xmlns:p14="http://schemas.microsoft.com/office/powerpoint/2010/main" val="4201118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18</a:t>
            </a:fld>
            <a:endParaRPr lang="en-US" sz="1200" b="0" i="0">
              <a:latin typeface="Arial"/>
              <a:ea typeface="+mn-ea"/>
              <a:cs typeface="+mn-cs"/>
            </a:endParaRPr>
          </a:p>
        </p:txBody>
      </p:sp>
    </p:spTree>
    <p:extLst>
      <p:ext uri="{BB962C8B-B14F-4D97-AF65-F5344CB8AC3E}">
        <p14:creationId xmlns:p14="http://schemas.microsoft.com/office/powerpoint/2010/main" val="3614789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19</a:t>
            </a:fld>
            <a:endParaRPr lang="en-US" sz="1200" b="0" i="0">
              <a:latin typeface="Arial"/>
              <a:ea typeface="+mn-ea"/>
              <a:cs typeface="+mn-cs"/>
            </a:endParaRPr>
          </a:p>
        </p:txBody>
      </p:sp>
    </p:spTree>
    <p:extLst>
      <p:ext uri="{BB962C8B-B14F-4D97-AF65-F5344CB8AC3E}">
        <p14:creationId xmlns:p14="http://schemas.microsoft.com/office/powerpoint/2010/main" val="350035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20</a:t>
            </a:fld>
            <a:endParaRPr lang="en-US" sz="1200" b="0" i="0">
              <a:latin typeface="Arial"/>
              <a:ea typeface="+mn-ea"/>
              <a:cs typeface="+mn-cs"/>
            </a:endParaRPr>
          </a:p>
        </p:txBody>
      </p:sp>
    </p:spTree>
    <p:extLst>
      <p:ext uri="{BB962C8B-B14F-4D97-AF65-F5344CB8AC3E}">
        <p14:creationId xmlns:p14="http://schemas.microsoft.com/office/powerpoint/2010/main" val="372190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21</a:t>
            </a:fld>
            <a:endParaRPr lang="en-US" sz="1200" b="0" i="0">
              <a:latin typeface="Arial"/>
              <a:ea typeface="+mn-ea"/>
              <a:cs typeface="+mn-cs"/>
            </a:endParaRPr>
          </a:p>
        </p:txBody>
      </p:sp>
    </p:spTree>
    <p:extLst>
      <p:ext uri="{BB962C8B-B14F-4D97-AF65-F5344CB8AC3E}">
        <p14:creationId xmlns:p14="http://schemas.microsoft.com/office/powerpoint/2010/main" val="1122668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22</a:t>
            </a:fld>
            <a:endParaRPr lang="en-US" sz="1200" b="0" i="0">
              <a:latin typeface="Arial"/>
              <a:ea typeface="+mn-ea"/>
              <a:cs typeface="+mn-cs"/>
            </a:endParaRPr>
          </a:p>
        </p:txBody>
      </p:sp>
    </p:spTree>
    <p:extLst>
      <p:ext uri="{BB962C8B-B14F-4D97-AF65-F5344CB8AC3E}">
        <p14:creationId xmlns:p14="http://schemas.microsoft.com/office/powerpoint/2010/main" val="51227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4</a:t>
            </a:fld>
            <a:endParaRPr lang="en-US" sz="1200" b="0" i="0">
              <a:latin typeface="Arial"/>
              <a:ea typeface="+mn-ea"/>
              <a:cs typeface="+mn-cs"/>
            </a:endParaRPr>
          </a:p>
        </p:txBody>
      </p:sp>
    </p:spTree>
    <p:extLst>
      <p:ext uri="{BB962C8B-B14F-4D97-AF65-F5344CB8AC3E}">
        <p14:creationId xmlns:p14="http://schemas.microsoft.com/office/powerpoint/2010/main" val="2491668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24</a:t>
            </a:fld>
            <a:endParaRPr lang="en-US" sz="1200" b="0" i="0">
              <a:latin typeface="Arial"/>
              <a:ea typeface="+mn-ea"/>
              <a:cs typeface="+mn-cs"/>
            </a:endParaRPr>
          </a:p>
        </p:txBody>
      </p:sp>
    </p:spTree>
    <p:extLst>
      <p:ext uri="{BB962C8B-B14F-4D97-AF65-F5344CB8AC3E}">
        <p14:creationId xmlns:p14="http://schemas.microsoft.com/office/powerpoint/2010/main" val="2589250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25</a:t>
            </a:fld>
            <a:endParaRPr lang="en-US" sz="1200" b="0" i="0">
              <a:latin typeface="Arial"/>
              <a:ea typeface="+mn-ea"/>
              <a:cs typeface="+mn-cs"/>
            </a:endParaRPr>
          </a:p>
        </p:txBody>
      </p:sp>
    </p:spTree>
    <p:extLst>
      <p:ext uri="{BB962C8B-B14F-4D97-AF65-F5344CB8AC3E}">
        <p14:creationId xmlns:p14="http://schemas.microsoft.com/office/powerpoint/2010/main" val="3986163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26</a:t>
            </a:fld>
            <a:endParaRPr lang="en-US" sz="1200" b="0" i="0">
              <a:latin typeface="Arial"/>
              <a:ea typeface="+mn-ea"/>
              <a:cs typeface="+mn-cs"/>
            </a:endParaRPr>
          </a:p>
        </p:txBody>
      </p:sp>
    </p:spTree>
    <p:extLst>
      <p:ext uri="{BB962C8B-B14F-4D97-AF65-F5344CB8AC3E}">
        <p14:creationId xmlns:p14="http://schemas.microsoft.com/office/powerpoint/2010/main" val="4265120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28</a:t>
            </a:fld>
            <a:endParaRPr lang="en-US" sz="1200" b="0" i="0">
              <a:latin typeface="Arial"/>
              <a:ea typeface="+mn-ea"/>
              <a:cs typeface="+mn-cs"/>
            </a:endParaRPr>
          </a:p>
        </p:txBody>
      </p:sp>
    </p:spTree>
    <p:extLst>
      <p:ext uri="{BB962C8B-B14F-4D97-AF65-F5344CB8AC3E}">
        <p14:creationId xmlns:p14="http://schemas.microsoft.com/office/powerpoint/2010/main" val="3902335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29</a:t>
            </a:fld>
            <a:endParaRPr lang="en-US" sz="1200" b="0" i="0">
              <a:latin typeface="Arial"/>
              <a:ea typeface="+mn-ea"/>
              <a:cs typeface="+mn-cs"/>
            </a:endParaRPr>
          </a:p>
        </p:txBody>
      </p:sp>
    </p:spTree>
    <p:extLst>
      <p:ext uri="{BB962C8B-B14F-4D97-AF65-F5344CB8AC3E}">
        <p14:creationId xmlns:p14="http://schemas.microsoft.com/office/powerpoint/2010/main" val="1467675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30</a:t>
            </a:fld>
            <a:endParaRPr lang="en-US" sz="1200" b="0" i="0">
              <a:latin typeface="Arial"/>
              <a:ea typeface="+mn-ea"/>
              <a:cs typeface="+mn-cs"/>
            </a:endParaRPr>
          </a:p>
        </p:txBody>
      </p:sp>
    </p:spTree>
    <p:extLst>
      <p:ext uri="{BB962C8B-B14F-4D97-AF65-F5344CB8AC3E}">
        <p14:creationId xmlns:p14="http://schemas.microsoft.com/office/powerpoint/2010/main" val="845412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31</a:t>
            </a:fld>
            <a:endParaRPr lang="en-US" sz="1200" b="0" i="0">
              <a:latin typeface="Arial"/>
              <a:ea typeface="+mn-ea"/>
              <a:cs typeface="+mn-cs"/>
            </a:endParaRPr>
          </a:p>
        </p:txBody>
      </p:sp>
    </p:spTree>
    <p:extLst>
      <p:ext uri="{BB962C8B-B14F-4D97-AF65-F5344CB8AC3E}">
        <p14:creationId xmlns:p14="http://schemas.microsoft.com/office/powerpoint/2010/main" val="379190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32</a:t>
            </a:fld>
            <a:endParaRPr lang="en-US" sz="1200" b="0" i="0">
              <a:latin typeface="Arial"/>
              <a:ea typeface="+mn-ea"/>
              <a:cs typeface="+mn-cs"/>
            </a:endParaRPr>
          </a:p>
        </p:txBody>
      </p:sp>
    </p:spTree>
    <p:extLst>
      <p:ext uri="{BB962C8B-B14F-4D97-AF65-F5344CB8AC3E}">
        <p14:creationId xmlns:p14="http://schemas.microsoft.com/office/powerpoint/2010/main" val="967232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33</a:t>
            </a:fld>
            <a:endParaRPr lang="en-US" sz="1200" b="0" i="0">
              <a:latin typeface="Arial"/>
              <a:ea typeface="+mn-ea"/>
              <a:cs typeface="+mn-cs"/>
            </a:endParaRPr>
          </a:p>
        </p:txBody>
      </p:sp>
    </p:spTree>
    <p:extLst>
      <p:ext uri="{BB962C8B-B14F-4D97-AF65-F5344CB8AC3E}">
        <p14:creationId xmlns:p14="http://schemas.microsoft.com/office/powerpoint/2010/main" val="880467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34</a:t>
            </a:fld>
            <a:endParaRPr lang="en-US" sz="1200" b="0" i="0">
              <a:latin typeface="Arial"/>
              <a:ea typeface="+mn-ea"/>
              <a:cs typeface="+mn-cs"/>
            </a:endParaRPr>
          </a:p>
        </p:txBody>
      </p:sp>
    </p:spTree>
    <p:extLst>
      <p:ext uri="{BB962C8B-B14F-4D97-AF65-F5344CB8AC3E}">
        <p14:creationId xmlns:p14="http://schemas.microsoft.com/office/powerpoint/2010/main" val="2693014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6</a:t>
            </a:fld>
            <a:endParaRPr lang="en-US" sz="1200" b="0" i="0">
              <a:latin typeface="Arial"/>
              <a:ea typeface="+mn-ea"/>
              <a:cs typeface="+mn-cs"/>
            </a:endParaRPr>
          </a:p>
        </p:txBody>
      </p:sp>
    </p:spTree>
    <p:extLst>
      <p:ext uri="{BB962C8B-B14F-4D97-AF65-F5344CB8AC3E}">
        <p14:creationId xmlns:p14="http://schemas.microsoft.com/office/powerpoint/2010/main" val="3723139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35</a:t>
            </a:fld>
            <a:endParaRPr lang="en-US" sz="1200" b="0" i="0">
              <a:latin typeface="Arial"/>
              <a:ea typeface="+mn-ea"/>
              <a:cs typeface="+mn-cs"/>
            </a:endParaRPr>
          </a:p>
        </p:txBody>
      </p:sp>
    </p:spTree>
    <p:extLst>
      <p:ext uri="{BB962C8B-B14F-4D97-AF65-F5344CB8AC3E}">
        <p14:creationId xmlns:p14="http://schemas.microsoft.com/office/powerpoint/2010/main" val="2759290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36</a:t>
            </a:fld>
            <a:endParaRPr lang="en-US" sz="1200" b="0" i="0">
              <a:latin typeface="Arial"/>
              <a:ea typeface="+mn-ea"/>
              <a:cs typeface="+mn-cs"/>
            </a:endParaRPr>
          </a:p>
        </p:txBody>
      </p:sp>
    </p:spTree>
    <p:extLst>
      <p:ext uri="{BB962C8B-B14F-4D97-AF65-F5344CB8AC3E}">
        <p14:creationId xmlns:p14="http://schemas.microsoft.com/office/powerpoint/2010/main" val="1452660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38</a:t>
            </a:fld>
            <a:endParaRPr lang="en-US" sz="1200" b="0" i="0">
              <a:latin typeface="Arial"/>
              <a:ea typeface="+mn-ea"/>
              <a:cs typeface="+mn-cs"/>
            </a:endParaRPr>
          </a:p>
        </p:txBody>
      </p:sp>
    </p:spTree>
    <p:extLst>
      <p:ext uri="{BB962C8B-B14F-4D97-AF65-F5344CB8AC3E}">
        <p14:creationId xmlns:p14="http://schemas.microsoft.com/office/powerpoint/2010/main" val="469220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39</a:t>
            </a:fld>
            <a:endParaRPr lang="en-US" sz="1200" b="0" i="0">
              <a:latin typeface="Arial"/>
              <a:ea typeface="+mn-ea"/>
              <a:cs typeface="+mn-cs"/>
            </a:endParaRPr>
          </a:p>
        </p:txBody>
      </p:sp>
    </p:spTree>
    <p:extLst>
      <p:ext uri="{BB962C8B-B14F-4D97-AF65-F5344CB8AC3E}">
        <p14:creationId xmlns:p14="http://schemas.microsoft.com/office/powerpoint/2010/main" val="322668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40</a:t>
            </a:fld>
            <a:endParaRPr lang="en-US" sz="1200" b="0" i="0">
              <a:latin typeface="Arial"/>
              <a:ea typeface="+mn-ea"/>
              <a:cs typeface="+mn-cs"/>
            </a:endParaRPr>
          </a:p>
        </p:txBody>
      </p:sp>
    </p:spTree>
    <p:extLst>
      <p:ext uri="{BB962C8B-B14F-4D97-AF65-F5344CB8AC3E}">
        <p14:creationId xmlns:p14="http://schemas.microsoft.com/office/powerpoint/2010/main" val="553502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41</a:t>
            </a:fld>
            <a:endParaRPr lang="en-US" sz="1200" b="0" i="0">
              <a:latin typeface="Arial"/>
              <a:ea typeface="+mn-ea"/>
              <a:cs typeface="+mn-cs"/>
            </a:endParaRPr>
          </a:p>
        </p:txBody>
      </p:sp>
    </p:spTree>
    <p:extLst>
      <p:ext uri="{BB962C8B-B14F-4D97-AF65-F5344CB8AC3E}">
        <p14:creationId xmlns:p14="http://schemas.microsoft.com/office/powerpoint/2010/main" val="2546990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43</a:t>
            </a:fld>
            <a:endParaRPr lang="en-US" sz="1200" b="0" i="0">
              <a:latin typeface="Arial"/>
              <a:ea typeface="+mn-ea"/>
              <a:cs typeface="+mn-cs"/>
            </a:endParaRPr>
          </a:p>
        </p:txBody>
      </p:sp>
    </p:spTree>
    <p:extLst>
      <p:ext uri="{BB962C8B-B14F-4D97-AF65-F5344CB8AC3E}">
        <p14:creationId xmlns:p14="http://schemas.microsoft.com/office/powerpoint/2010/main" val="2389080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44</a:t>
            </a:fld>
            <a:endParaRPr lang="en-US" sz="1200" b="0" i="0">
              <a:latin typeface="Arial"/>
              <a:ea typeface="+mn-ea"/>
              <a:cs typeface="+mn-cs"/>
            </a:endParaRPr>
          </a:p>
        </p:txBody>
      </p:sp>
    </p:spTree>
    <p:extLst>
      <p:ext uri="{BB962C8B-B14F-4D97-AF65-F5344CB8AC3E}">
        <p14:creationId xmlns:p14="http://schemas.microsoft.com/office/powerpoint/2010/main" val="91667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45</a:t>
            </a:fld>
            <a:endParaRPr lang="en-US" sz="1200" b="0" i="0">
              <a:latin typeface="Arial"/>
              <a:ea typeface="+mn-ea"/>
              <a:cs typeface="+mn-cs"/>
            </a:endParaRPr>
          </a:p>
        </p:txBody>
      </p:sp>
    </p:spTree>
    <p:extLst>
      <p:ext uri="{BB962C8B-B14F-4D97-AF65-F5344CB8AC3E}">
        <p14:creationId xmlns:p14="http://schemas.microsoft.com/office/powerpoint/2010/main" val="2992070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46</a:t>
            </a:fld>
            <a:endParaRPr lang="en-US" sz="1200" b="0" i="0">
              <a:latin typeface="Arial"/>
              <a:ea typeface="+mn-ea"/>
              <a:cs typeface="+mn-cs"/>
            </a:endParaRPr>
          </a:p>
        </p:txBody>
      </p:sp>
    </p:spTree>
    <p:extLst>
      <p:ext uri="{BB962C8B-B14F-4D97-AF65-F5344CB8AC3E}">
        <p14:creationId xmlns:p14="http://schemas.microsoft.com/office/powerpoint/2010/main" val="3941090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7</a:t>
            </a:fld>
            <a:endParaRPr lang="en-US" sz="1200" b="0" i="0">
              <a:latin typeface="Arial"/>
              <a:ea typeface="+mn-ea"/>
              <a:cs typeface="+mn-cs"/>
            </a:endParaRPr>
          </a:p>
        </p:txBody>
      </p:sp>
    </p:spTree>
    <p:extLst>
      <p:ext uri="{BB962C8B-B14F-4D97-AF65-F5344CB8AC3E}">
        <p14:creationId xmlns:p14="http://schemas.microsoft.com/office/powerpoint/2010/main" val="266586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47</a:t>
            </a:fld>
            <a:endParaRPr lang="en-US" sz="1200" b="0" i="0">
              <a:latin typeface="Arial"/>
              <a:ea typeface="+mn-ea"/>
              <a:cs typeface="+mn-cs"/>
            </a:endParaRPr>
          </a:p>
        </p:txBody>
      </p:sp>
    </p:spTree>
    <p:extLst>
      <p:ext uri="{BB962C8B-B14F-4D97-AF65-F5344CB8AC3E}">
        <p14:creationId xmlns:p14="http://schemas.microsoft.com/office/powerpoint/2010/main" val="190774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49</a:t>
            </a:fld>
            <a:endParaRPr lang="en-US" sz="1200" b="0" i="0">
              <a:latin typeface="Arial"/>
              <a:ea typeface="+mn-ea"/>
              <a:cs typeface="+mn-cs"/>
            </a:endParaRPr>
          </a:p>
        </p:txBody>
      </p:sp>
    </p:spTree>
    <p:extLst>
      <p:ext uri="{BB962C8B-B14F-4D97-AF65-F5344CB8AC3E}">
        <p14:creationId xmlns:p14="http://schemas.microsoft.com/office/powerpoint/2010/main" val="2051202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hlinkClick r:id="rId3"/>
              </a:rPr>
              <a:t>https://www.oreilly.com/library/view/python-for-data/9781449323592/ch04.html</a:t>
            </a:r>
            <a:endParaRPr lang="en-US" dirty="0"/>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50</a:t>
            </a:fld>
            <a:endParaRPr lang="en-US" sz="1200" b="0" i="0">
              <a:latin typeface="Arial"/>
              <a:ea typeface="+mn-ea"/>
              <a:cs typeface="+mn-cs"/>
            </a:endParaRPr>
          </a:p>
        </p:txBody>
      </p:sp>
    </p:spTree>
    <p:extLst>
      <p:ext uri="{BB962C8B-B14F-4D97-AF65-F5344CB8AC3E}">
        <p14:creationId xmlns:p14="http://schemas.microsoft.com/office/powerpoint/2010/main" val="4158576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51</a:t>
            </a:fld>
            <a:endParaRPr lang="en-US" sz="1200" b="0" i="0">
              <a:latin typeface="Arial"/>
              <a:ea typeface="+mn-ea"/>
              <a:cs typeface="+mn-cs"/>
            </a:endParaRPr>
          </a:p>
        </p:txBody>
      </p:sp>
    </p:spTree>
    <p:extLst>
      <p:ext uri="{BB962C8B-B14F-4D97-AF65-F5344CB8AC3E}">
        <p14:creationId xmlns:p14="http://schemas.microsoft.com/office/powerpoint/2010/main" val="2553806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52</a:t>
            </a:fld>
            <a:endParaRPr lang="en-US" sz="1200" b="0" i="0">
              <a:latin typeface="Arial"/>
              <a:ea typeface="+mn-ea"/>
              <a:cs typeface="+mn-cs"/>
            </a:endParaRPr>
          </a:p>
        </p:txBody>
      </p:sp>
    </p:spTree>
    <p:extLst>
      <p:ext uri="{BB962C8B-B14F-4D97-AF65-F5344CB8AC3E}">
        <p14:creationId xmlns:p14="http://schemas.microsoft.com/office/powerpoint/2010/main" val="952681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54</a:t>
            </a:fld>
            <a:endParaRPr lang="en-US" sz="1200" b="0" i="0">
              <a:latin typeface="Arial"/>
              <a:ea typeface="+mn-ea"/>
              <a:cs typeface="+mn-cs"/>
            </a:endParaRPr>
          </a:p>
        </p:txBody>
      </p:sp>
    </p:spTree>
    <p:extLst>
      <p:ext uri="{BB962C8B-B14F-4D97-AF65-F5344CB8AC3E}">
        <p14:creationId xmlns:p14="http://schemas.microsoft.com/office/powerpoint/2010/main" val="3934163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56</a:t>
            </a:fld>
            <a:endParaRPr lang="en-US" sz="1200" b="0" i="0">
              <a:latin typeface="Arial"/>
              <a:ea typeface="+mn-ea"/>
              <a:cs typeface="+mn-cs"/>
            </a:endParaRPr>
          </a:p>
        </p:txBody>
      </p:sp>
    </p:spTree>
    <p:extLst>
      <p:ext uri="{BB962C8B-B14F-4D97-AF65-F5344CB8AC3E}">
        <p14:creationId xmlns:p14="http://schemas.microsoft.com/office/powerpoint/2010/main" val="2095502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57</a:t>
            </a:fld>
            <a:endParaRPr lang="en-US" sz="1200" b="0" i="0">
              <a:latin typeface="Arial"/>
              <a:ea typeface="+mn-ea"/>
              <a:cs typeface="+mn-cs"/>
            </a:endParaRPr>
          </a:p>
        </p:txBody>
      </p:sp>
    </p:spTree>
    <p:extLst>
      <p:ext uri="{BB962C8B-B14F-4D97-AF65-F5344CB8AC3E}">
        <p14:creationId xmlns:p14="http://schemas.microsoft.com/office/powerpoint/2010/main" val="3067677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58</a:t>
            </a:fld>
            <a:endParaRPr lang="en-US" sz="1200" b="0" i="0">
              <a:latin typeface="Arial"/>
              <a:ea typeface="+mn-ea"/>
              <a:cs typeface="+mn-cs"/>
            </a:endParaRPr>
          </a:p>
        </p:txBody>
      </p:sp>
    </p:spTree>
    <p:extLst>
      <p:ext uri="{BB962C8B-B14F-4D97-AF65-F5344CB8AC3E}">
        <p14:creationId xmlns:p14="http://schemas.microsoft.com/office/powerpoint/2010/main" val="3430102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59</a:t>
            </a:fld>
            <a:endParaRPr lang="en-US" sz="1200" b="0" i="0">
              <a:latin typeface="Arial"/>
              <a:ea typeface="+mn-ea"/>
              <a:cs typeface="+mn-cs"/>
            </a:endParaRPr>
          </a:p>
        </p:txBody>
      </p:sp>
    </p:spTree>
    <p:extLst>
      <p:ext uri="{BB962C8B-B14F-4D97-AF65-F5344CB8AC3E}">
        <p14:creationId xmlns:p14="http://schemas.microsoft.com/office/powerpoint/2010/main" val="303024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8</a:t>
            </a:fld>
            <a:endParaRPr lang="en-US" sz="1200" b="0" i="0">
              <a:latin typeface="Arial"/>
              <a:ea typeface="+mn-ea"/>
              <a:cs typeface="+mn-cs"/>
            </a:endParaRPr>
          </a:p>
        </p:txBody>
      </p:sp>
    </p:spTree>
    <p:extLst>
      <p:ext uri="{BB962C8B-B14F-4D97-AF65-F5344CB8AC3E}">
        <p14:creationId xmlns:p14="http://schemas.microsoft.com/office/powerpoint/2010/main" val="1876679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60</a:t>
            </a:fld>
            <a:endParaRPr lang="en-US" sz="1200" b="0" i="0">
              <a:latin typeface="Arial"/>
              <a:ea typeface="+mn-ea"/>
              <a:cs typeface="+mn-cs"/>
            </a:endParaRPr>
          </a:p>
        </p:txBody>
      </p:sp>
    </p:spTree>
    <p:extLst>
      <p:ext uri="{BB962C8B-B14F-4D97-AF65-F5344CB8AC3E}">
        <p14:creationId xmlns:p14="http://schemas.microsoft.com/office/powerpoint/2010/main" val="426991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62</a:t>
            </a:fld>
            <a:endParaRPr lang="en-US" sz="1200" b="0" i="0">
              <a:latin typeface="Arial"/>
              <a:ea typeface="+mn-ea"/>
              <a:cs typeface="+mn-cs"/>
            </a:endParaRPr>
          </a:p>
        </p:txBody>
      </p:sp>
    </p:spTree>
    <p:extLst>
      <p:ext uri="{BB962C8B-B14F-4D97-AF65-F5344CB8AC3E}">
        <p14:creationId xmlns:p14="http://schemas.microsoft.com/office/powerpoint/2010/main" val="2564633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63</a:t>
            </a:fld>
            <a:endParaRPr lang="en-US" sz="1200" b="0" i="0">
              <a:latin typeface="Arial"/>
              <a:ea typeface="+mn-ea"/>
              <a:cs typeface="+mn-cs"/>
            </a:endParaRPr>
          </a:p>
        </p:txBody>
      </p:sp>
    </p:spTree>
    <p:extLst>
      <p:ext uri="{BB962C8B-B14F-4D97-AF65-F5344CB8AC3E}">
        <p14:creationId xmlns:p14="http://schemas.microsoft.com/office/powerpoint/2010/main" val="39864525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64</a:t>
            </a:fld>
            <a:endParaRPr lang="en-US" sz="1200" b="0" i="0">
              <a:latin typeface="Arial"/>
              <a:ea typeface="+mn-ea"/>
              <a:cs typeface="+mn-cs"/>
            </a:endParaRPr>
          </a:p>
        </p:txBody>
      </p:sp>
    </p:spTree>
    <p:extLst>
      <p:ext uri="{BB962C8B-B14F-4D97-AF65-F5344CB8AC3E}">
        <p14:creationId xmlns:p14="http://schemas.microsoft.com/office/powerpoint/2010/main" val="30922709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65</a:t>
            </a:fld>
            <a:endParaRPr lang="en-US" sz="1200" b="0" i="0">
              <a:latin typeface="Arial"/>
              <a:ea typeface="+mn-ea"/>
              <a:cs typeface="+mn-cs"/>
            </a:endParaRPr>
          </a:p>
        </p:txBody>
      </p:sp>
    </p:spTree>
    <p:extLst>
      <p:ext uri="{BB962C8B-B14F-4D97-AF65-F5344CB8AC3E}">
        <p14:creationId xmlns:p14="http://schemas.microsoft.com/office/powerpoint/2010/main" val="2889762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66</a:t>
            </a:fld>
            <a:endParaRPr lang="en-US" sz="1200" b="0" i="0">
              <a:latin typeface="Arial"/>
              <a:ea typeface="+mn-ea"/>
              <a:cs typeface="+mn-cs"/>
            </a:endParaRPr>
          </a:p>
        </p:txBody>
      </p:sp>
    </p:spTree>
    <p:extLst>
      <p:ext uri="{BB962C8B-B14F-4D97-AF65-F5344CB8AC3E}">
        <p14:creationId xmlns:p14="http://schemas.microsoft.com/office/powerpoint/2010/main" val="30762621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67</a:t>
            </a:fld>
            <a:endParaRPr lang="en-US" sz="1200" b="0" i="0">
              <a:latin typeface="Arial"/>
              <a:ea typeface="+mn-ea"/>
              <a:cs typeface="+mn-cs"/>
            </a:endParaRPr>
          </a:p>
        </p:txBody>
      </p:sp>
    </p:spTree>
    <p:extLst>
      <p:ext uri="{BB962C8B-B14F-4D97-AF65-F5344CB8AC3E}">
        <p14:creationId xmlns:p14="http://schemas.microsoft.com/office/powerpoint/2010/main" val="18003077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68</a:t>
            </a:fld>
            <a:endParaRPr lang="en-US" sz="1200" b="0" i="0">
              <a:latin typeface="Arial"/>
              <a:ea typeface="+mn-ea"/>
              <a:cs typeface="+mn-cs"/>
            </a:endParaRPr>
          </a:p>
        </p:txBody>
      </p:sp>
    </p:spTree>
    <p:extLst>
      <p:ext uri="{BB962C8B-B14F-4D97-AF65-F5344CB8AC3E}">
        <p14:creationId xmlns:p14="http://schemas.microsoft.com/office/powerpoint/2010/main" val="32667001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69</a:t>
            </a:fld>
            <a:endParaRPr lang="en-US" sz="1200" b="0" i="0">
              <a:latin typeface="Arial"/>
              <a:ea typeface="+mn-ea"/>
              <a:cs typeface="+mn-cs"/>
            </a:endParaRPr>
          </a:p>
        </p:txBody>
      </p:sp>
    </p:spTree>
    <p:extLst>
      <p:ext uri="{BB962C8B-B14F-4D97-AF65-F5344CB8AC3E}">
        <p14:creationId xmlns:p14="http://schemas.microsoft.com/office/powerpoint/2010/main" val="202622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70</a:t>
            </a:fld>
            <a:endParaRPr lang="en-US" sz="1200" b="0" i="0">
              <a:latin typeface="Arial"/>
              <a:ea typeface="+mn-ea"/>
              <a:cs typeface="+mn-cs"/>
            </a:endParaRPr>
          </a:p>
        </p:txBody>
      </p:sp>
    </p:spTree>
    <p:extLst>
      <p:ext uri="{BB962C8B-B14F-4D97-AF65-F5344CB8AC3E}">
        <p14:creationId xmlns:p14="http://schemas.microsoft.com/office/powerpoint/2010/main" val="4089912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9</a:t>
            </a:fld>
            <a:endParaRPr lang="en-US" sz="1200" b="0" i="0">
              <a:latin typeface="Arial"/>
              <a:ea typeface="+mn-ea"/>
              <a:cs typeface="+mn-cs"/>
            </a:endParaRPr>
          </a:p>
        </p:txBody>
      </p:sp>
    </p:spTree>
    <p:extLst>
      <p:ext uri="{BB962C8B-B14F-4D97-AF65-F5344CB8AC3E}">
        <p14:creationId xmlns:p14="http://schemas.microsoft.com/office/powerpoint/2010/main" val="3779488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72</a:t>
            </a:fld>
            <a:endParaRPr lang="en-US" sz="1200" b="0" i="0">
              <a:latin typeface="Arial"/>
              <a:ea typeface="+mn-ea"/>
              <a:cs typeface="+mn-cs"/>
            </a:endParaRPr>
          </a:p>
        </p:txBody>
      </p:sp>
    </p:spTree>
    <p:extLst>
      <p:ext uri="{BB962C8B-B14F-4D97-AF65-F5344CB8AC3E}">
        <p14:creationId xmlns:p14="http://schemas.microsoft.com/office/powerpoint/2010/main" val="16047360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73</a:t>
            </a:fld>
            <a:endParaRPr lang="en-US" sz="1200" b="0" i="0">
              <a:latin typeface="Arial"/>
              <a:ea typeface="+mn-ea"/>
              <a:cs typeface="+mn-cs"/>
            </a:endParaRPr>
          </a:p>
        </p:txBody>
      </p:sp>
    </p:spTree>
    <p:extLst>
      <p:ext uri="{BB962C8B-B14F-4D97-AF65-F5344CB8AC3E}">
        <p14:creationId xmlns:p14="http://schemas.microsoft.com/office/powerpoint/2010/main" val="6889273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75</a:t>
            </a:fld>
            <a:endParaRPr lang="en-US" sz="1200" b="0" i="0">
              <a:latin typeface="Arial"/>
              <a:ea typeface="+mn-ea"/>
              <a:cs typeface="+mn-cs"/>
            </a:endParaRPr>
          </a:p>
        </p:txBody>
      </p:sp>
    </p:spTree>
    <p:extLst>
      <p:ext uri="{BB962C8B-B14F-4D97-AF65-F5344CB8AC3E}">
        <p14:creationId xmlns:p14="http://schemas.microsoft.com/office/powerpoint/2010/main" val="2008423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76</a:t>
            </a:fld>
            <a:endParaRPr lang="en-US" sz="1200" b="0" i="0">
              <a:latin typeface="Arial"/>
              <a:ea typeface="+mn-ea"/>
              <a:cs typeface="+mn-cs"/>
            </a:endParaRPr>
          </a:p>
        </p:txBody>
      </p:sp>
    </p:spTree>
    <p:extLst>
      <p:ext uri="{BB962C8B-B14F-4D97-AF65-F5344CB8AC3E}">
        <p14:creationId xmlns:p14="http://schemas.microsoft.com/office/powerpoint/2010/main" val="4245265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78</a:t>
            </a:fld>
            <a:endParaRPr lang="en-US" sz="1200" b="0" i="0">
              <a:latin typeface="Arial"/>
              <a:ea typeface="+mn-ea"/>
              <a:cs typeface="+mn-cs"/>
            </a:endParaRPr>
          </a:p>
        </p:txBody>
      </p:sp>
    </p:spTree>
    <p:extLst>
      <p:ext uri="{BB962C8B-B14F-4D97-AF65-F5344CB8AC3E}">
        <p14:creationId xmlns:p14="http://schemas.microsoft.com/office/powerpoint/2010/main" val="32595962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79</a:t>
            </a:fld>
            <a:endParaRPr lang="en-US" sz="1200" b="0" i="0">
              <a:latin typeface="Arial"/>
              <a:ea typeface="+mn-ea"/>
              <a:cs typeface="+mn-cs"/>
            </a:endParaRPr>
          </a:p>
        </p:txBody>
      </p:sp>
    </p:spTree>
    <p:extLst>
      <p:ext uri="{BB962C8B-B14F-4D97-AF65-F5344CB8AC3E}">
        <p14:creationId xmlns:p14="http://schemas.microsoft.com/office/powerpoint/2010/main" val="19504786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80</a:t>
            </a:fld>
            <a:endParaRPr lang="en-US" sz="1200" b="0" i="0">
              <a:latin typeface="Arial"/>
              <a:ea typeface="+mn-ea"/>
              <a:cs typeface="+mn-cs"/>
            </a:endParaRPr>
          </a:p>
        </p:txBody>
      </p:sp>
    </p:spTree>
    <p:extLst>
      <p:ext uri="{BB962C8B-B14F-4D97-AF65-F5344CB8AC3E}">
        <p14:creationId xmlns:p14="http://schemas.microsoft.com/office/powerpoint/2010/main" val="29099012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81</a:t>
            </a:fld>
            <a:endParaRPr lang="en-US" sz="1200" b="0" i="0">
              <a:latin typeface="Arial"/>
              <a:ea typeface="+mn-ea"/>
              <a:cs typeface="+mn-cs"/>
            </a:endParaRPr>
          </a:p>
        </p:txBody>
      </p:sp>
    </p:spTree>
    <p:extLst>
      <p:ext uri="{BB962C8B-B14F-4D97-AF65-F5344CB8AC3E}">
        <p14:creationId xmlns:p14="http://schemas.microsoft.com/office/powerpoint/2010/main" val="16977344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82</a:t>
            </a:fld>
            <a:endParaRPr lang="en-US" sz="1200" b="0" i="0">
              <a:latin typeface="Arial"/>
              <a:ea typeface="+mn-ea"/>
              <a:cs typeface="+mn-cs"/>
            </a:endParaRPr>
          </a:p>
        </p:txBody>
      </p:sp>
    </p:spTree>
    <p:extLst>
      <p:ext uri="{BB962C8B-B14F-4D97-AF65-F5344CB8AC3E}">
        <p14:creationId xmlns:p14="http://schemas.microsoft.com/office/powerpoint/2010/main" val="10317893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83</a:t>
            </a:fld>
            <a:endParaRPr lang="en-US" sz="1200" b="0" i="0">
              <a:latin typeface="Arial"/>
              <a:ea typeface="+mn-ea"/>
              <a:cs typeface="+mn-cs"/>
            </a:endParaRPr>
          </a:p>
        </p:txBody>
      </p:sp>
    </p:spTree>
    <p:extLst>
      <p:ext uri="{BB962C8B-B14F-4D97-AF65-F5344CB8AC3E}">
        <p14:creationId xmlns:p14="http://schemas.microsoft.com/office/powerpoint/2010/main" val="95483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10</a:t>
            </a:fld>
            <a:endParaRPr lang="en-US" sz="1200" b="0" i="0">
              <a:latin typeface="Arial"/>
              <a:ea typeface="+mn-ea"/>
              <a:cs typeface="+mn-cs"/>
            </a:endParaRPr>
          </a:p>
        </p:txBody>
      </p:sp>
    </p:spTree>
    <p:extLst>
      <p:ext uri="{BB962C8B-B14F-4D97-AF65-F5344CB8AC3E}">
        <p14:creationId xmlns:p14="http://schemas.microsoft.com/office/powerpoint/2010/main" val="1384140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84</a:t>
            </a:fld>
            <a:endParaRPr lang="en-US" sz="1200" b="0" i="0">
              <a:latin typeface="Arial"/>
              <a:ea typeface="+mn-ea"/>
              <a:cs typeface="+mn-cs"/>
            </a:endParaRPr>
          </a:p>
        </p:txBody>
      </p:sp>
    </p:spTree>
    <p:extLst>
      <p:ext uri="{BB962C8B-B14F-4D97-AF65-F5344CB8AC3E}">
        <p14:creationId xmlns:p14="http://schemas.microsoft.com/office/powerpoint/2010/main" val="11344932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85</a:t>
            </a:fld>
            <a:endParaRPr lang="en-US" sz="1200" b="0" i="0">
              <a:latin typeface="Arial"/>
              <a:ea typeface="+mn-ea"/>
              <a:cs typeface="+mn-cs"/>
            </a:endParaRPr>
          </a:p>
        </p:txBody>
      </p:sp>
    </p:spTree>
    <p:extLst>
      <p:ext uri="{BB962C8B-B14F-4D97-AF65-F5344CB8AC3E}">
        <p14:creationId xmlns:p14="http://schemas.microsoft.com/office/powerpoint/2010/main" val="32342830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86</a:t>
            </a:fld>
            <a:endParaRPr lang="en-US" sz="1200" b="0" i="0">
              <a:latin typeface="Arial"/>
              <a:ea typeface="+mn-ea"/>
              <a:cs typeface="+mn-cs"/>
            </a:endParaRPr>
          </a:p>
        </p:txBody>
      </p:sp>
    </p:spTree>
    <p:extLst>
      <p:ext uri="{BB962C8B-B14F-4D97-AF65-F5344CB8AC3E}">
        <p14:creationId xmlns:p14="http://schemas.microsoft.com/office/powerpoint/2010/main" val="18613718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87</a:t>
            </a:fld>
            <a:endParaRPr lang="en-US" sz="1200" b="0" i="0">
              <a:latin typeface="Arial"/>
              <a:ea typeface="+mn-ea"/>
              <a:cs typeface="+mn-cs"/>
            </a:endParaRPr>
          </a:p>
        </p:txBody>
      </p:sp>
    </p:spTree>
    <p:extLst>
      <p:ext uri="{BB962C8B-B14F-4D97-AF65-F5344CB8AC3E}">
        <p14:creationId xmlns:p14="http://schemas.microsoft.com/office/powerpoint/2010/main" val="16780350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89</a:t>
            </a:fld>
            <a:endParaRPr lang="en-US" sz="1200" b="0" i="0">
              <a:latin typeface="Arial"/>
              <a:ea typeface="+mn-ea"/>
              <a:cs typeface="+mn-cs"/>
            </a:endParaRPr>
          </a:p>
        </p:txBody>
      </p:sp>
    </p:spTree>
    <p:extLst>
      <p:ext uri="{BB962C8B-B14F-4D97-AF65-F5344CB8AC3E}">
        <p14:creationId xmlns:p14="http://schemas.microsoft.com/office/powerpoint/2010/main" val="3639742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90</a:t>
            </a:fld>
            <a:endParaRPr lang="en-US" sz="1200" b="0" i="0">
              <a:latin typeface="Arial"/>
              <a:ea typeface="+mn-ea"/>
              <a:cs typeface="+mn-cs"/>
            </a:endParaRPr>
          </a:p>
        </p:txBody>
      </p:sp>
    </p:spTree>
    <p:extLst>
      <p:ext uri="{BB962C8B-B14F-4D97-AF65-F5344CB8AC3E}">
        <p14:creationId xmlns:p14="http://schemas.microsoft.com/office/powerpoint/2010/main" val="2620887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91</a:t>
            </a:fld>
            <a:endParaRPr lang="en-US" sz="1200" b="0" i="0">
              <a:latin typeface="Arial"/>
              <a:ea typeface="+mn-ea"/>
              <a:cs typeface="+mn-cs"/>
            </a:endParaRPr>
          </a:p>
        </p:txBody>
      </p:sp>
    </p:spTree>
    <p:extLst>
      <p:ext uri="{BB962C8B-B14F-4D97-AF65-F5344CB8AC3E}">
        <p14:creationId xmlns:p14="http://schemas.microsoft.com/office/powerpoint/2010/main" val="23664075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92</a:t>
            </a:fld>
            <a:endParaRPr lang="en-US" sz="1200" b="0" i="0">
              <a:latin typeface="Arial"/>
              <a:ea typeface="+mn-ea"/>
              <a:cs typeface="+mn-cs"/>
            </a:endParaRPr>
          </a:p>
        </p:txBody>
      </p:sp>
    </p:spTree>
    <p:extLst>
      <p:ext uri="{BB962C8B-B14F-4D97-AF65-F5344CB8AC3E}">
        <p14:creationId xmlns:p14="http://schemas.microsoft.com/office/powerpoint/2010/main" val="37396982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93</a:t>
            </a:fld>
            <a:endParaRPr lang="en-US" sz="1200" b="0" i="0">
              <a:latin typeface="Arial"/>
              <a:ea typeface="+mn-ea"/>
              <a:cs typeface="+mn-cs"/>
            </a:endParaRPr>
          </a:p>
        </p:txBody>
      </p:sp>
    </p:spTree>
    <p:extLst>
      <p:ext uri="{BB962C8B-B14F-4D97-AF65-F5344CB8AC3E}">
        <p14:creationId xmlns:p14="http://schemas.microsoft.com/office/powerpoint/2010/main" val="659697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95</a:t>
            </a:fld>
            <a:endParaRPr lang="en-US" sz="1200" b="0" i="0">
              <a:latin typeface="Arial"/>
              <a:ea typeface="+mn-ea"/>
              <a:cs typeface="+mn-cs"/>
            </a:endParaRPr>
          </a:p>
        </p:txBody>
      </p:sp>
    </p:spTree>
    <p:extLst>
      <p:ext uri="{BB962C8B-B14F-4D97-AF65-F5344CB8AC3E}">
        <p14:creationId xmlns:p14="http://schemas.microsoft.com/office/powerpoint/2010/main" val="1714674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11</a:t>
            </a:fld>
            <a:endParaRPr lang="en-US" sz="1200" b="0" i="0">
              <a:latin typeface="Arial"/>
              <a:ea typeface="+mn-ea"/>
              <a:cs typeface="+mn-cs"/>
            </a:endParaRPr>
          </a:p>
        </p:txBody>
      </p:sp>
    </p:spTree>
    <p:extLst>
      <p:ext uri="{BB962C8B-B14F-4D97-AF65-F5344CB8AC3E}">
        <p14:creationId xmlns:p14="http://schemas.microsoft.com/office/powerpoint/2010/main" val="3961542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96</a:t>
            </a:fld>
            <a:endParaRPr lang="en-US" sz="1200" b="0" i="0">
              <a:latin typeface="Arial"/>
              <a:ea typeface="+mn-ea"/>
              <a:cs typeface="+mn-cs"/>
            </a:endParaRPr>
          </a:p>
        </p:txBody>
      </p:sp>
    </p:spTree>
    <p:extLst>
      <p:ext uri="{BB962C8B-B14F-4D97-AF65-F5344CB8AC3E}">
        <p14:creationId xmlns:p14="http://schemas.microsoft.com/office/powerpoint/2010/main" val="3466876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97</a:t>
            </a:fld>
            <a:endParaRPr lang="en-US" sz="1200" b="0" i="0">
              <a:latin typeface="Arial"/>
              <a:ea typeface="+mn-ea"/>
              <a:cs typeface="+mn-cs"/>
            </a:endParaRPr>
          </a:p>
        </p:txBody>
      </p:sp>
    </p:spTree>
    <p:extLst>
      <p:ext uri="{BB962C8B-B14F-4D97-AF65-F5344CB8AC3E}">
        <p14:creationId xmlns:p14="http://schemas.microsoft.com/office/powerpoint/2010/main" val="34640830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98</a:t>
            </a:fld>
            <a:endParaRPr lang="en-US" sz="1200" b="0" i="0">
              <a:latin typeface="Arial"/>
              <a:ea typeface="+mn-ea"/>
              <a:cs typeface="+mn-cs"/>
            </a:endParaRPr>
          </a:p>
        </p:txBody>
      </p:sp>
    </p:spTree>
    <p:extLst>
      <p:ext uri="{BB962C8B-B14F-4D97-AF65-F5344CB8AC3E}">
        <p14:creationId xmlns:p14="http://schemas.microsoft.com/office/powerpoint/2010/main" val="9430453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99</a:t>
            </a:fld>
            <a:endParaRPr lang="en-US" sz="1200" b="0" i="0">
              <a:latin typeface="Arial"/>
              <a:ea typeface="+mn-ea"/>
              <a:cs typeface="+mn-cs"/>
            </a:endParaRPr>
          </a:p>
        </p:txBody>
      </p:sp>
    </p:spTree>
    <p:extLst>
      <p:ext uri="{BB962C8B-B14F-4D97-AF65-F5344CB8AC3E}">
        <p14:creationId xmlns:p14="http://schemas.microsoft.com/office/powerpoint/2010/main" val="112810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100</a:t>
            </a:fld>
            <a:endParaRPr lang="en-US" sz="1200" b="0" i="0">
              <a:latin typeface="Arial"/>
              <a:ea typeface="+mn-ea"/>
              <a:cs typeface="+mn-cs"/>
            </a:endParaRPr>
          </a:p>
        </p:txBody>
      </p:sp>
    </p:spTree>
    <p:extLst>
      <p:ext uri="{BB962C8B-B14F-4D97-AF65-F5344CB8AC3E}">
        <p14:creationId xmlns:p14="http://schemas.microsoft.com/office/powerpoint/2010/main" val="26902935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101</a:t>
            </a:fld>
            <a:endParaRPr lang="en-US" sz="1200" b="0" i="0">
              <a:latin typeface="Arial"/>
              <a:ea typeface="+mn-ea"/>
              <a:cs typeface="+mn-cs"/>
            </a:endParaRPr>
          </a:p>
        </p:txBody>
      </p:sp>
    </p:spTree>
    <p:extLst>
      <p:ext uri="{BB962C8B-B14F-4D97-AF65-F5344CB8AC3E}">
        <p14:creationId xmlns:p14="http://schemas.microsoft.com/office/powerpoint/2010/main" val="16530695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102</a:t>
            </a:fld>
            <a:endParaRPr lang="en-US" sz="1200" b="0" i="0">
              <a:latin typeface="Arial"/>
              <a:ea typeface="+mn-ea"/>
              <a:cs typeface="+mn-cs"/>
            </a:endParaRPr>
          </a:p>
        </p:txBody>
      </p:sp>
    </p:spTree>
    <p:extLst>
      <p:ext uri="{BB962C8B-B14F-4D97-AF65-F5344CB8AC3E}">
        <p14:creationId xmlns:p14="http://schemas.microsoft.com/office/powerpoint/2010/main" val="12766579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103</a:t>
            </a:fld>
            <a:endParaRPr lang="en-US" sz="1200" b="0" i="0">
              <a:latin typeface="Arial"/>
              <a:ea typeface="+mn-ea"/>
              <a:cs typeface="+mn-cs"/>
            </a:endParaRPr>
          </a:p>
        </p:txBody>
      </p:sp>
    </p:spTree>
    <p:extLst>
      <p:ext uri="{BB962C8B-B14F-4D97-AF65-F5344CB8AC3E}">
        <p14:creationId xmlns:p14="http://schemas.microsoft.com/office/powerpoint/2010/main" val="25328800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104</a:t>
            </a:fld>
            <a:endParaRPr lang="en-US" sz="1200" b="0" i="0">
              <a:latin typeface="Arial"/>
              <a:ea typeface="+mn-ea"/>
              <a:cs typeface="+mn-cs"/>
            </a:endParaRPr>
          </a:p>
        </p:txBody>
      </p:sp>
    </p:spTree>
    <p:extLst>
      <p:ext uri="{BB962C8B-B14F-4D97-AF65-F5344CB8AC3E}">
        <p14:creationId xmlns:p14="http://schemas.microsoft.com/office/powerpoint/2010/main" val="40934442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106</a:t>
            </a:fld>
            <a:endParaRPr lang="en-US" sz="1200" b="0" i="0">
              <a:latin typeface="Arial"/>
              <a:ea typeface="+mn-ea"/>
              <a:cs typeface="+mn-cs"/>
            </a:endParaRPr>
          </a:p>
        </p:txBody>
      </p:sp>
    </p:spTree>
    <p:extLst>
      <p:ext uri="{BB962C8B-B14F-4D97-AF65-F5344CB8AC3E}">
        <p14:creationId xmlns:p14="http://schemas.microsoft.com/office/powerpoint/2010/main" val="2055917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12</a:t>
            </a:fld>
            <a:endParaRPr lang="en-US" sz="1200" b="0" i="0">
              <a:latin typeface="Arial"/>
              <a:ea typeface="+mn-ea"/>
              <a:cs typeface="+mn-cs"/>
            </a:endParaRPr>
          </a:p>
        </p:txBody>
      </p:sp>
    </p:spTree>
    <p:extLst>
      <p:ext uri="{BB962C8B-B14F-4D97-AF65-F5344CB8AC3E}">
        <p14:creationId xmlns:p14="http://schemas.microsoft.com/office/powerpoint/2010/main" val="2139888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108</a:t>
            </a:fld>
            <a:endParaRPr lang="en-US" sz="1200" b="0" i="0">
              <a:latin typeface="Arial"/>
              <a:ea typeface="+mn-ea"/>
              <a:cs typeface="+mn-cs"/>
            </a:endParaRPr>
          </a:p>
        </p:txBody>
      </p:sp>
    </p:spTree>
    <p:extLst>
      <p:ext uri="{BB962C8B-B14F-4D97-AF65-F5344CB8AC3E}">
        <p14:creationId xmlns:p14="http://schemas.microsoft.com/office/powerpoint/2010/main" val="1529564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109</a:t>
            </a:fld>
            <a:endParaRPr lang="en-US" sz="1200" b="0" i="0">
              <a:latin typeface="Arial"/>
              <a:ea typeface="+mn-ea"/>
              <a:cs typeface="+mn-cs"/>
            </a:endParaRPr>
          </a:p>
        </p:txBody>
      </p:sp>
    </p:spTree>
    <p:extLst>
      <p:ext uri="{BB962C8B-B14F-4D97-AF65-F5344CB8AC3E}">
        <p14:creationId xmlns:p14="http://schemas.microsoft.com/office/powerpoint/2010/main" val="20407542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pPr algn="l" defTabSz="914400" rtl="1">
              <a:buNone/>
            </a:pPr>
            <a:fld id="{82869989-EB00-4EE7-BCB5-25BDC5BB29F8}" type="slidenum">
              <a:rPr lang="en-US" sz="1200" b="0" i="0">
                <a:latin typeface="Arial"/>
                <a:ea typeface="+mn-ea"/>
                <a:cs typeface="+mn-cs"/>
              </a:rPr>
              <a:pPr algn="l" defTabSz="914400" rtl="1">
                <a:buNone/>
              </a:pPr>
              <a:t>110</a:t>
            </a:fld>
            <a:endParaRPr lang="en-US" sz="1200" b="0" i="0">
              <a:latin typeface="Arial"/>
              <a:ea typeface="+mn-ea"/>
              <a:cs typeface="+mn-cs"/>
            </a:endParaRPr>
          </a:p>
        </p:txBody>
      </p:sp>
    </p:spTree>
    <p:extLst>
      <p:ext uri="{BB962C8B-B14F-4D97-AF65-F5344CB8AC3E}">
        <p14:creationId xmlns:p14="http://schemas.microsoft.com/office/powerpoint/2010/main" val="1381755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5" name="Grup 4"/>
          <p:cNvGrpSpPr/>
          <p:nvPr userDrawn="1"/>
        </p:nvGrpSpPr>
        <p:grpSpPr bwMode="hidden">
          <a:xfrm>
            <a:off x="-1" y="0"/>
            <a:ext cx="12192002" cy="6858000"/>
            <a:chOff x="-1" y="0"/>
            <a:chExt cx="12192002" cy="6858000"/>
          </a:xfrm>
        </p:grpSpPr>
        <p:cxnSp>
          <p:nvCxnSpPr>
            <p:cNvPr id="6" name="Düz Bağlayıcı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Düz Bağlayıcı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Düz Bağlayıcı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Düz Bağlayıcı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Düz Bağlayıcı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Düz Bağlayıcı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Düz Bağlayıcı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Düz Bağlayıcı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Düz Bağlayıcı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Düz Bağlayıcı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Düz Bağlayıcı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Düz Bağlayıcı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Düz Bağlayıcı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Düz Bağlayıcı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Düz Bağlayıcı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 22"/>
            <p:cNvGrpSpPr/>
            <p:nvPr userDrawn="1"/>
          </p:nvGrpSpPr>
          <p:grpSpPr bwMode="hidden">
            <a:xfrm>
              <a:off x="-1" y="0"/>
              <a:ext cx="12192001" cy="6858000"/>
              <a:chOff x="-1" y="0"/>
              <a:chExt cx="12192001" cy="6858000"/>
            </a:xfrm>
          </p:grpSpPr>
          <p:cxnSp>
            <p:nvCxnSpPr>
              <p:cNvPr id="41" name="Düz Bağlayıcı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Düz Bağlayıcı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Düz Bağlayıcı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Düz Bağlayıcı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Düz Bağlayıcı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 45"/>
              <p:cNvGrpSpPr/>
              <p:nvPr/>
            </p:nvGrpSpPr>
            <p:grpSpPr bwMode="hidden">
              <a:xfrm>
                <a:off x="6327885" y="0"/>
                <a:ext cx="5864115" cy="5898673"/>
                <a:chOff x="6327885" y="0"/>
                <a:chExt cx="5864115" cy="5898673"/>
              </a:xfrm>
            </p:grpSpPr>
            <p:cxnSp>
              <p:nvCxnSpPr>
                <p:cNvPr id="52" name="Düz Bağlayıcı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Düz Bağlayıcı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Düz Bağlayıcı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Düz Bağlayıcı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Düz Bağlayıcı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Düz Bağlayıcı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Düz Bağlayıcı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Düz Bağlayıcı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Düz Bağlayıcı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Düz Bağlayıcı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 23"/>
            <p:cNvGrpSpPr/>
            <p:nvPr userDrawn="1"/>
          </p:nvGrpSpPr>
          <p:grpSpPr bwMode="hidden">
            <a:xfrm flipH="1">
              <a:off x="0" y="0"/>
              <a:ext cx="12192001" cy="6858000"/>
              <a:chOff x="-1" y="0"/>
              <a:chExt cx="12192001" cy="6858000"/>
            </a:xfrm>
          </p:grpSpPr>
          <p:cxnSp>
            <p:nvCxnSpPr>
              <p:cNvPr id="25" name="Düz Bağlayıcı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Düz Bağlayıcı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Düz Bağlayıcı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Düz Bağlayıcı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Düz Bağlayıcı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 29"/>
              <p:cNvGrpSpPr/>
              <p:nvPr/>
            </p:nvGrpSpPr>
            <p:grpSpPr bwMode="hidden">
              <a:xfrm>
                <a:off x="6327885" y="0"/>
                <a:ext cx="5864115" cy="5898673"/>
                <a:chOff x="6327885" y="0"/>
                <a:chExt cx="5864115" cy="5898673"/>
              </a:xfrm>
            </p:grpSpPr>
            <p:cxnSp>
              <p:nvCxnSpPr>
                <p:cNvPr id="36" name="Düz Bağlayıcı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Düz Bağlayıcı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Düz Bağlayıcı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Düz Bağlayıcı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Düz Bağlayıcı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Düz Bağlayıcı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Düz Bağlayıcı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Düz Bağlayıcı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Düz Bağlayıcı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Düz Bağlayıcı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Başlık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tr-TR"/>
              <a:t>Asıl başlık stili için tıklatın</a:t>
            </a:r>
            <a:endParaRPr lang="tr-TR" dirty="0"/>
          </a:p>
        </p:txBody>
      </p:sp>
      <p:sp>
        <p:nvSpPr>
          <p:cNvPr id="3" name="Alt Başlık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endParaRPr lang="tr-TR" dirty="0"/>
          </a:p>
        </p:txBody>
      </p:sp>
      <p:cxnSp>
        <p:nvCxnSpPr>
          <p:cNvPr id="58" name="Düz Bağlayıcı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endParaRPr lang="tr-TR" dirty="0"/>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384A29A4-78C8-47AB-BA06-22CB45938951}" type="datetime1">
              <a:rPr lang="tr-TR" smtClean="0"/>
              <a:pPr/>
              <a:t>10.05.2019</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E31375A4-56A4-47D6-9801-1991572033F7}" type="slidenum">
              <a:rPr lang="tr-TR" smtClean="0"/>
              <a:pPr/>
              <a:t>‹#›</a:t>
            </a:fld>
            <a:endParaRPr lang="tr-TR"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209314" y="489856"/>
            <a:ext cx="1687286" cy="5301343"/>
          </a:xfrm>
        </p:spPr>
        <p:txBody>
          <a:bodyPr vert="eaVert"/>
          <a:lstStyle/>
          <a:p>
            <a:r>
              <a:rPr lang="tr-TR"/>
              <a:t>Asıl başlık stili için tıklatın</a:t>
            </a:r>
            <a:endParaRPr lang="tr-TR" dirty="0"/>
          </a:p>
        </p:txBody>
      </p:sp>
      <p:sp>
        <p:nvSpPr>
          <p:cNvPr id="3" name="Dikey Metin Yer Tutucusu 2"/>
          <p:cNvSpPr>
            <a:spLocks noGrp="1"/>
          </p:cNvSpPr>
          <p:nvPr>
            <p:ph type="body" orient="vert" idx="1"/>
          </p:nvPr>
        </p:nvSpPr>
        <p:spPr>
          <a:xfrm>
            <a:off x="1295399" y="489856"/>
            <a:ext cx="7587344" cy="5301343"/>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E1ED4ACF-2D82-46F2-A8E9-23963AA34E86}" type="datetime1">
              <a:rPr lang="tr-TR" smtClean="0"/>
              <a:pPr/>
              <a:t>10.05.2019</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E31375A4-56A4-47D6-9801-1991572033F7}" type="slidenum">
              <a:rPr lang="tr-TR" smtClean="0"/>
              <a:pPr/>
              <a:t>‹#›</a:t>
            </a:fld>
            <a:endParaRPr lang="tr-TR"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endParaRPr lang="tr-TR" dirty="0"/>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AE374B5B-21A0-4192-BF4C-38187F1A68D8}" type="datetime1">
              <a:rPr lang="tr-TR" smtClean="0"/>
              <a:pPr/>
              <a:t>10.05.2019</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E31375A4-56A4-47D6-9801-1991572033F7}" type="slidenum">
              <a:rPr lang="tr-TR" smtClean="0"/>
              <a:pPr/>
              <a:t>‹#›</a:t>
            </a:fld>
            <a:endParaRPr lang="tr-TR"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 6"/>
          <p:cNvGrpSpPr/>
          <p:nvPr userDrawn="1"/>
        </p:nvGrpSpPr>
        <p:grpSpPr bwMode="hidden">
          <a:xfrm>
            <a:off x="-1" y="0"/>
            <a:ext cx="12192002" cy="6858000"/>
            <a:chOff x="-1" y="0"/>
            <a:chExt cx="12192002" cy="6858000"/>
          </a:xfrm>
        </p:grpSpPr>
        <p:cxnSp>
          <p:nvCxnSpPr>
            <p:cNvPr id="8" name="Düz Bağlayıcı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Düz Bağlayıcı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Düz Bağlayıcı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Düz Bağlayıcı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Düz Bağlayıcı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Düz Bağlayıcı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Düz Bağlayıcı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Düz Bağlayıcı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Düz Bağlayıcı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Düz Bağlayıcı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Düz Bağlayıcı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Düz Bağlayıcı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Düz Bağlayıcı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Düz Bağlayıcı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Düz Bağlayıcı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 23"/>
            <p:cNvGrpSpPr/>
            <p:nvPr userDrawn="1"/>
          </p:nvGrpSpPr>
          <p:grpSpPr bwMode="hidden">
            <a:xfrm>
              <a:off x="-1" y="0"/>
              <a:ext cx="12192001" cy="6858000"/>
              <a:chOff x="-1" y="0"/>
              <a:chExt cx="12192001" cy="6858000"/>
            </a:xfrm>
          </p:grpSpPr>
          <p:cxnSp>
            <p:nvCxnSpPr>
              <p:cNvPr id="42" name="Düz Bağlayıcı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Düz Bağlayıcı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Düz Bağlayıcı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Düz Bağlayıcı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Düz Bağlayıcı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 46"/>
              <p:cNvGrpSpPr/>
              <p:nvPr/>
            </p:nvGrpSpPr>
            <p:grpSpPr bwMode="hidden">
              <a:xfrm>
                <a:off x="6327885" y="0"/>
                <a:ext cx="5864115" cy="5898673"/>
                <a:chOff x="6327885" y="0"/>
                <a:chExt cx="5864115" cy="5898673"/>
              </a:xfrm>
            </p:grpSpPr>
            <p:cxnSp>
              <p:nvCxnSpPr>
                <p:cNvPr id="53" name="Düz Bağlayıcı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Düz Bağlayıcı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Düz Bağlayıcı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Düz Bağlayıcı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Düz Bağlayıcı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Düz Bağlayıcı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Düz Bağlayıcı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Düz Bağlayıcı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Düz Bağlayıcı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Düz Bağlayıcı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 24"/>
            <p:cNvGrpSpPr/>
            <p:nvPr userDrawn="1"/>
          </p:nvGrpSpPr>
          <p:grpSpPr bwMode="hidden">
            <a:xfrm flipH="1">
              <a:off x="0" y="0"/>
              <a:ext cx="12192001" cy="6858000"/>
              <a:chOff x="-1" y="0"/>
              <a:chExt cx="12192001" cy="6858000"/>
            </a:xfrm>
          </p:grpSpPr>
          <p:cxnSp>
            <p:nvCxnSpPr>
              <p:cNvPr id="26" name="Düz Bağlayıcı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Düz Bağlayıcı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Düz Bağlayıcı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Düz Bağlayıcı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Düz Bağlayıcı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 30"/>
              <p:cNvGrpSpPr/>
              <p:nvPr/>
            </p:nvGrpSpPr>
            <p:grpSpPr bwMode="hidden">
              <a:xfrm>
                <a:off x="6327885" y="0"/>
                <a:ext cx="5864115" cy="5898673"/>
                <a:chOff x="6327885" y="0"/>
                <a:chExt cx="5864115" cy="5898673"/>
              </a:xfrm>
            </p:grpSpPr>
            <p:cxnSp>
              <p:nvCxnSpPr>
                <p:cNvPr id="37" name="Düz Bağlayıcı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Düz Bağlayıcı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Düz Bağlayıcı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Düz Bağlayıcı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Düz Bağlayıcı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Düz Bağlayıcı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Düz Bağlayıcı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Düz Bağlayıcı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Düz Bağlayıcı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Düz Bağlayıcı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Başlık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tr-TR"/>
              <a:t>Asıl başlık stili için tıklatın</a:t>
            </a:r>
            <a:endParaRPr lang="tr-TR" dirty="0"/>
          </a:p>
        </p:txBody>
      </p:sp>
      <p:sp>
        <p:nvSpPr>
          <p:cNvPr id="3" name="Metin Yer Tutucusu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tr-TR"/>
              <a:t>Asıl metin stillerini düzenlemek için tıklatın</a:t>
            </a:r>
          </a:p>
        </p:txBody>
      </p:sp>
      <p:cxnSp>
        <p:nvCxnSpPr>
          <p:cNvPr id="58" name="Düz Bağlayıcı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endParaRPr lang="tr-TR" dirty="0"/>
          </a:p>
        </p:txBody>
      </p:sp>
      <p:sp>
        <p:nvSpPr>
          <p:cNvPr id="3" name="İçerik Yer Tutucusu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İçerik Yer Tutucusu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5" name="Veri Yer Tutucusu 4"/>
          <p:cNvSpPr>
            <a:spLocks noGrp="1"/>
          </p:cNvSpPr>
          <p:nvPr>
            <p:ph type="dt" sz="half" idx="10"/>
          </p:nvPr>
        </p:nvSpPr>
        <p:spPr/>
        <p:txBody>
          <a:bodyPr/>
          <a:lstStyle/>
          <a:p>
            <a:fld id="{33B5CF7C-B333-48E1-A4A6-83A3C8B73AC0}" type="datetime1">
              <a:rPr lang="tr-TR" smtClean="0"/>
              <a:pPr/>
              <a:t>10.05.2019</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E31375A4-56A4-47D6-9801-1991572033F7}" type="slidenum">
              <a:rPr lang="tr-TR" smtClean="0"/>
              <a:pPr/>
              <a:t>‹#›</a:t>
            </a:fld>
            <a:endParaRPr lang="tr-TR"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endParaRPr lang="tr-TR" dirty="0"/>
          </a:p>
        </p:txBody>
      </p:sp>
      <p:sp>
        <p:nvSpPr>
          <p:cNvPr id="3" name="Metin Yer Tutucusu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5" name="Metin Yer Tutucusu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7" name="Veri Yer Tutucusu 6"/>
          <p:cNvSpPr>
            <a:spLocks noGrp="1"/>
          </p:cNvSpPr>
          <p:nvPr>
            <p:ph type="dt" sz="half" idx="10"/>
          </p:nvPr>
        </p:nvSpPr>
        <p:spPr/>
        <p:txBody>
          <a:bodyPr/>
          <a:lstStyle/>
          <a:p>
            <a:fld id="{AE320762-5CBF-4210-AB54-376B091119F8}" type="datetime1">
              <a:rPr lang="tr-TR" smtClean="0"/>
              <a:pPr/>
              <a:t>10.05.2019</a:t>
            </a:fld>
            <a:endParaRPr lang="tr-TR" dirty="0"/>
          </a:p>
        </p:txBody>
      </p:sp>
      <p:sp>
        <p:nvSpPr>
          <p:cNvPr id="8" name="Altbilgi Yer Tutucusu 7"/>
          <p:cNvSpPr>
            <a:spLocks noGrp="1"/>
          </p:cNvSpPr>
          <p:nvPr>
            <p:ph type="ftr" sz="quarter" idx="11"/>
          </p:nvPr>
        </p:nvSpPr>
        <p:spPr/>
        <p:txBody>
          <a:bodyPr/>
          <a:lstStyle/>
          <a:p>
            <a:endParaRPr lang="tr-TR" dirty="0"/>
          </a:p>
        </p:txBody>
      </p:sp>
      <p:sp>
        <p:nvSpPr>
          <p:cNvPr id="9" name="Slayt Numarası Yer Tutucusu 8"/>
          <p:cNvSpPr>
            <a:spLocks noGrp="1"/>
          </p:cNvSpPr>
          <p:nvPr>
            <p:ph type="sldNum" sz="quarter" idx="12"/>
          </p:nvPr>
        </p:nvSpPr>
        <p:spPr/>
        <p:txBody>
          <a:bodyPr/>
          <a:lstStyle/>
          <a:p>
            <a:fld id="{E31375A4-56A4-47D6-9801-1991572033F7}" type="slidenum">
              <a:rPr lang="tr-TR" smtClean="0"/>
              <a:pPr/>
              <a:t>‹#›</a:t>
            </a:fld>
            <a:endParaRPr lang="tr-TR"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endParaRPr lang="tr-TR" dirty="0"/>
          </a:p>
        </p:txBody>
      </p:sp>
      <p:sp>
        <p:nvSpPr>
          <p:cNvPr id="3" name="Veri Yer Tutucusu 2"/>
          <p:cNvSpPr>
            <a:spLocks noGrp="1"/>
          </p:cNvSpPr>
          <p:nvPr>
            <p:ph type="dt" sz="half" idx="10"/>
          </p:nvPr>
        </p:nvSpPr>
        <p:spPr/>
        <p:txBody>
          <a:bodyPr/>
          <a:lstStyle/>
          <a:p>
            <a:fld id="{7F0DB371-BF5F-4058-A212-1A908E4D2674}" type="datetime1">
              <a:rPr lang="tr-TR" smtClean="0"/>
              <a:pPr/>
              <a:t>10.05.2019</a:t>
            </a:fld>
            <a:endParaRPr lang="tr-TR" dirty="0"/>
          </a:p>
        </p:txBody>
      </p:sp>
      <p:sp>
        <p:nvSpPr>
          <p:cNvPr id="4" name="Altbilgi Yer Tutucusu 3"/>
          <p:cNvSpPr>
            <a:spLocks noGrp="1"/>
          </p:cNvSpPr>
          <p:nvPr>
            <p:ph type="ftr" sz="quarter" idx="11"/>
          </p:nvPr>
        </p:nvSpPr>
        <p:spPr/>
        <p:txBody>
          <a:bodyPr/>
          <a:lstStyle/>
          <a:p>
            <a:endParaRPr lang="tr-TR" dirty="0"/>
          </a:p>
        </p:txBody>
      </p:sp>
      <p:sp>
        <p:nvSpPr>
          <p:cNvPr id="5" name="Slayt Numarası Yer Tutucusu 4"/>
          <p:cNvSpPr>
            <a:spLocks noGrp="1"/>
          </p:cNvSpPr>
          <p:nvPr>
            <p:ph type="sldNum" sz="quarter" idx="12"/>
          </p:nvPr>
        </p:nvSpPr>
        <p:spPr/>
        <p:txBody>
          <a:bodyPr/>
          <a:lstStyle/>
          <a:p>
            <a:fld id="{E31375A4-56A4-47D6-9801-1991572033F7}" type="slidenum">
              <a:rPr lang="tr-TR" smtClean="0"/>
              <a:pPr/>
              <a:t>‹#›</a:t>
            </a:fld>
            <a:endParaRPr lang="tr-TR"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grpSp>
        <p:nvGrpSpPr>
          <p:cNvPr id="161" name="Grup 160"/>
          <p:cNvGrpSpPr/>
          <p:nvPr userDrawn="1"/>
        </p:nvGrpSpPr>
        <p:grpSpPr bwMode="hidden">
          <a:xfrm>
            <a:off x="-1" y="0"/>
            <a:ext cx="12192002" cy="6858000"/>
            <a:chOff x="-1" y="0"/>
            <a:chExt cx="12192002" cy="6858000"/>
          </a:xfrm>
        </p:grpSpPr>
        <p:cxnSp>
          <p:nvCxnSpPr>
            <p:cNvPr id="162" name="Düz Bağlayıcı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Düz Bağlayıcı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Düz Bağlayıcı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Düz Bağlayıcı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Düz Bağlayıcı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Düz Bağlayıcı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Düz Bağlayıcı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Düz Bağlayıcı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Düz Bağlayıcı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Düz Bağlayıcı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Düz Bağlayıcı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Düz Bağlayıcı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Düz Bağlayıcı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Düz Bağlayıcı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Düz Bağlayıcı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Düz Bağlayıcı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 177"/>
            <p:cNvGrpSpPr/>
            <p:nvPr userDrawn="1"/>
          </p:nvGrpSpPr>
          <p:grpSpPr bwMode="hidden">
            <a:xfrm>
              <a:off x="-1" y="0"/>
              <a:ext cx="12192001" cy="6858000"/>
              <a:chOff x="-1" y="0"/>
              <a:chExt cx="12192001" cy="6858000"/>
            </a:xfrm>
          </p:grpSpPr>
          <p:cxnSp>
            <p:nvCxnSpPr>
              <p:cNvPr id="196" name="Düz Bağlayıcı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Düz Bağlayıcı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Düz Bağlayıcı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Düz Bağlayıcı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Düz Bağlayıcı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 200"/>
              <p:cNvGrpSpPr/>
              <p:nvPr/>
            </p:nvGrpSpPr>
            <p:grpSpPr bwMode="hidden">
              <a:xfrm>
                <a:off x="6327885" y="0"/>
                <a:ext cx="5864115" cy="5898673"/>
                <a:chOff x="6327885" y="0"/>
                <a:chExt cx="5864115" cy="5898673"/>
              </a:xfrm>
            </p:grpSpPr>
            <p:cxnSp>
              <p:nvCxnSpPr>
                <p:cNvPr id="207" name="Düz Bağlayıcı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Düz Bağlayıcı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Düz Bağlayıcı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Düz Bağlayıcı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Düz Bağlayıcı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Düz Bağlayıcı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Düz Bağlayıcı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Düz Bağlayıcı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Düz Bağlayıcı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Düz Bağlayıcı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 178"/>
            <p:cNvGrpSpPr/>
            <p:nvPr userDrawn="1"/>
          </p:nvGrpSpPr>
          <p:grpSpPr bwMode="hidden">
            <a:xfrm flipH="1">
              <a:off x="0" y="0"/>
              <a:ext cx="12192001" cy="6858000"/>
              <a:chOff x="-1" y="0"/>
              <a:chExt cx="12192001" cy="6858000"/>
            </a:xfrm>
          </p:grpSpPr>
          <p:cxnSp>
            <p:nvCxnSpPr>
              <p:cNvPr id="180" name="Düz Bağlayıcı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Düz Bağlayıcı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Düz Bağlayıcı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Düz Bağlayıcı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Düz Bağlayıcı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 184"/>
              <p:cNvGrpSpPr/>
              <p:nvPr/>
            </p:nvGrpSpPr>
            <p:grpSpPr bwMode="hidden">
              <a:xfrm>
                <a:off x="6327885" y="0"/>
                <a:ext cx="5864115" cy="5898673"/>
                <a:chOff x="6327885" y="0"/>
                <a:chExt cx="5864115" cy="5898673"/>
              </a:xfrm>
            </p:grpSpPr>
            <p:cxnSp>
              <p:nvCxnSpPr>
                <p:cNvPr id="191" name="Düz Bağlayıcı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Düz Bağlayıcı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Düz Bağlayıcı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Düz Bağlayıcı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Düz Bağlayıcı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Düz Bağlayıcı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Düz Bağlayıcı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Düz Bağlayıcı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Düz Bağlayıcı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Düz Bağlayıcı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Veri Yer Tutucusu 211"/>
          <p:cNvSpPr>
            <a:spLocks noGrp="1"/>
          </p:cNvSpPr>
          <p:nvPr>
            <p:ph type="dt" sz="half" idx="10"/>
          </p:nvPr>
        </p:nvSpPr>
        <p:spPr/>
        <p:txBody>
          <a:bodyPr/>
          <a:lstStyle/>
          <a:p>
            <a:fld id="{60A4083B-90AA-48CF-BAD5-00AA24D7F288}" type="datetime1">
              <a:rPr lang="tr-TR" smtClean="0"/>
              <a:pPr/>
              <a:t>10.05.2019</a:t>
            </a:fld>
            <a:endParaRPr lang="tr-TR" dirty="0"/>
          </a:p>
        </p:txBody>
      </p:sp>
      <p:sp>
        <p:nvSpPr>
          <p:cNvPr id="213" name="Altbilgi Yer Tutucusu 212"/>
          <p:cNvSpPr>
            <a:spLocks noGrp="1"/>
          </p:cNvSpPr>
          <p:nvPr>
            <p:ph type="ftr" sz="quarter" idx="11"/>
          </p:nvPr>
        </p:nvSpPr>
        <p:spPr/>
        <p:txBody>
          <a:bodyPr/>
          <a:lstStyle/>
          <a:p>
            <a:endParaRPr lang="tr-TR" dirty="0"/>
          </a:p>
        </p:txBody>
      </p:sp>
      <p:sp>
        <p:nvSpPr>
          <p:cNvPr id="214" name="Slayt Numarası Yer Tutucusu 213"/>
          <p:cNvSpPr>
            <a:spLocks noGrp="1"/>
          </p:cNvSpPr>
          <p:nvPr>
            <p:ph type="sldNum" sz="quarter" idx="12"/>
          </p:nvPr>
        </p:nvSpPr>
        <p:spPr/>
        <p:txBody>
          <a:bodyPr/>
          <a:lstStyle/>
          <a:p>
            <a:fld id="{E31375A4-56A4-47D6-9801-1991572033F7}" type="slidenum">
              <a:rPr lang="tr-TR" smtClean="0"/>
              <a:pPr/>
              <a:t>‹#›</a:t>
            </a:fld>
            <a:endParaRPr lang="tr-TR"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 8"/>
          <p:cNvGrpSpPr/>
          <p:nvPr userDrawn="1"/>
        </p:nvGrpSpPr>
        <p:grpSpPr bwMode="hidden">
          <a:xfrm>
            <a:off x="-1" y="0"/>
            <a:ext cx="12192002" cy="6858000"/>
            <a:chOff x="-1" y="0"/>
            <a:chExt cx="12192002" cy="6858000"/>
          </a:xfrm>
        </p:grpSpPr>
        <p:cxnSp>
          <p:nvCxnSpPr>
            <p:cNvPr id="10" name="Düz Bağlayıcı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Düz Bağlayıcı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Düz Bağlayıcı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Düz Bağlayıcı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Düz Bağlayıcı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Düz Bağlayıcı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Düz Bağlayıcı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Düz Bağlayıcı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Düz Bağlayıcı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Düz Bağlayıcı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Düz Bağlayıcı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Düz Bağlayıcı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Düz Bağlayıcı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Düz Bağlayıcı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Düz Bağlayıcı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 25"/>
            <p:cNvGrpSpPr/>
            <p:nvPr userDrawn="1"/>
          </p:nvGrpSpPr>
          <p:grpSpPr bwMode="hidden">
            <a:xfrm>
              <a:off x="-1" y="0"/>
              <a:ext cx="12192001" cy="6858000"/>
              <a:chOff x="-1" y="0"/>
              <a:chExt cx="12192001" cy="6858000"/>
            </a:xfrm>
          </p:grpSpPr>
          <p:cxnSp>
            <p:nvCxnSpPr>
              <p:cNvPr id="44" name="Düz Bağlayıcı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Düz Bağlayıcı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Düz Bağlayıcı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Düz Bağlayıcı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Düz Bağlayıcı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 48"/>
              <p:cNvGrpSpPr/>
              <p:nvPr/>
            </p:nvGrpSpPr>
            <p:grpSpPr bwMode="hidden">
              <a:xfrm>
                <a:off x="6327885" y="0"/>
                <a:ext cx="5864115" cy="5898673"/>
                <a:chOff x="6327885" y="0"/>
                <a:chExt cx="5864115" cy="5898673"/>
              </a:xfrm>
            </p:grpSpPr>
            <p:cxnSp>
              <p:nvCxnSpPr>
                <p:cNvPr id="55" name="Düz Bağlayıcı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Düz Bağlayıcı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Düz Bağlayıcı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Düz Bağlayıcı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Düz Bağlayıcı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Düz Bağlayıcı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Düz Bağlayıcı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Düz Bağlayıcı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Düz Bağlayıcı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Düz Bağlayıcı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 26"/>
            <p:cNvGrpSpPr/>
            <p:nvPr userDrawn="1"/>
          </p:nvGrpSpPr>
          <p:grpSpPr bwMode="hidden">
            <a:xfrm flipH="1">
              <a:off x="0" y="0"/>
              <a:ext cx="12192001" cy="6858000"/>
              <a:chOff x="-1" y="0"/>
              <a:chExt cx="12192001" cy="6858000"/>
            </a:xfrm>
          </p:grpSpPr>
          <p:cxnSp>
            <p:nvCxnSpPr>
              <p:cNvPr id="28" name="Düz Bağlayıcı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Düz Bağlayıcı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Düz Bağlayıcı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Düz Bağlayıcı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Düz Bağlayıcı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 32"/>
              <p:cNvGrpSpPr/>
              <p:nvPr/>
            </p:nvGrpSpPr>
            <p:grpSpPr bwMode="hidden">
              <a:xfrm>
                <a:off x="6327885" y="0"/>
                <a:ext cx="5864115" cy="5898673"/>
                <a:chOff x="6327885" y="0"/>
                <a:chExt cx="5864115" cy="5898673"/>
              </a:xfrm>
            </p:grpSpPr>
            <p:cxnSp>
              <p:nvCxnSpPr>
                <p:cNvPr id="39" name="Düz Bağlayıcı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Düz Bağlayıcı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Düz Bağlayıcı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Düz Bağlayıcı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Düz Bağlayıcı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Düz Bağlayıcı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Düz Bağlayıcı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Düz Bağlayıcı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Düz Bağlayıcı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Düz Bağlayıcı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Dikdörtgen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Başlık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tr-TR"/>
              <a:t>Asıl başlık stili için tıklatın</a:t>
            </a:r>
            <a:endParaRPr lang="tr-TR" dirty="0"/>
          </a:p>
        </p:txBody>
      </p:sp>
      <p:sp>
        <p:nvSpPr>
          <p:cNvPr id="3" name="İçerik Yer Tutucusu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Metin Yer Tutucusu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cxnSp>
        <p:nvCxnSpPr>
          <p:cNvPr id="60" name="Düz Bağlayıcı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Veri Yer Tutucusu 4"/>
          <p:cNvSpPr>
            <a:spLocks noGrp="1"/>
          </p:cNvSpPr>
          <p:nvPr>
            <p:ph type="dt" sz="half" idx="10"/>
          </p:nvPr>
        </p:nvSpPr>
        <p:spPr/>
        <p:txBody>
          <a:bodyPr/>
          <a:lstStyle/>
          <a:p>
            <a:fld id="{F5BAF629-ECA2-4CF3-B790-9D9BDED98269}" type="datetime1">
              <a:rPr lang="tr-TR" smtClean="0"/>
              <a:pPr/>
              <a:t>10.05.2019</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8" name="Slayt Numarası Yer Tutucusu 7"/>
          <p:cNvSpPr>
            <a:spLocks noGrp="1"/>
          </p:cNvSpPr>
          <p:nvPr>
            <p:ph type="sldNum" sz="quarter" idx="12"/>
          </p:nvPr>
        </p:nvSpPr>
        <p:spPr/>
        <p:txBody>
          <a:bodyPr/>
          <a:lstStyle/>
          <a:p>
            <a:fld id="{E31375A4-56A4-47D6-9801-1991572033F7}" type="slidenum">
              <a:rPr lang="tr-TR" smtClean="0"/>
              <a:pPr/>
              <a:t>‹#›</a:t>
            </a:fld>
            <a:endParaRPr lang="tr-TR"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 7"/>
          <p:cNvGrpSpPr/>
          <p:nvPr/>
        </p:nvGrpSpPr>
        <p:grpSpPr bwMode="hidden">
          <a:xfrm>
            <a:off x="-1" y="0"/>
            <a:ext cx="12192002" cy="6858000"/>
            <a:chOff x="-1" y="0"/>
            <a:chExt cx="12192002" cy="6858000"/>
          </a:xfrm>
        </p:grpSpPr>
        <p:cxnSp>
          <p:nvCxnSpPr>
            <p:cNvPr id="9" name="Düz Bağlayıcı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Düz Bağlayıcı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Düz Bağlayıcı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Düz Bağlayıcı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Düz Bağlayıcı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Düz Bağlayıcı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Düz Bağlayıcı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Düz Bağlayıcı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Düz Bağlayıcı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Düz Bağlayıcı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Düz Bağlayıcı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Düz Bağlayıcı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Düz Bağlayıcı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Düz Bağlayıcı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Düz Bağlayıcı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 24"/>
            <p:cNvGrpSpPr/>
            <p:nvPr/>
          </p:nvGrpSpPr>
          <p:grpSpPr bwMode="hidden">
            <a:xfrm>
              <a:off x="-1" y="0"/>
              <a:ext cx="12192001" cy="6858000"/>
              <a:chOff x="-1" y="0"/>
              <a:chExt cx="12192001" cy="6858000"/>
            </a:xfrm>
          </p:grpSpPr>
          <p:cxnSp>
            <p:nvCxnSpPr>
              <p:cNvPr id="43" name="Düz Bağlayıcı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Düz Bağlayıcı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Düz Bağlayıcı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Düz Bağlayıcı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Düz Bağlayıcı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 47"/>
              <p:cNvGrpSpPr/>
              <p:nvPr/>
            </p:nvGrpSpPr>
            <p:grpSpPr bwMode="hidden">
              <a:xfrm>
                <a:off x="6327885" y="0"/>
                <a:ext cx="5864115" cy="5898673"/>
                <a:chOff x="6327885" y="0"/>
                <a:chExt cx="5864115" cy="5898673"/>
              </a:xfrm>
            </p:grpSpPr>
            <p:cxnSp>
              <p:nvCxnSpPr>
                <p:cNvPr id="54" name="Düz Bağlayıcı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Düz Bağlayıcı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Düz Bağlayıcı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Düz Bağlayıcı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Düz Bağlayıcı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Düz Bağlayıcı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Düz Bağlayıcı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Düz Bağlayıcı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Düz Bağlayıcı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Düz Bağlayıcı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 25"/>
            <p:cNvGrpSpPr/>
            <p:nvPr/>
          </p:nvGrpSpPr>
          <p:grpSpPr bwMode="hidden">
            <a:xfrm flipH="1">
              <a:off x="0" y="0"/>
              <a:ext cx="12192001" cy="6858000"/>
              <a:chOff x="-1" y="0"/>
              <a:chExt cx="12192001" cy="6858000"/>
            </a:xfrm>
          </p:grpSpPr>
          <p:cxnSp>
            <p:nvCxnSpPr>
              <p:cNvPr id="27" name="Düz Bağlayıcı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Düz Bağlayıcı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Düz Bağlayıcı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Düz Bağlayıcı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Düz Bağlayıcı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 31"/>
              <p:cNvGrpSpPr/>
              <p:nvPr/>
            </p:nvGrpSpPr>
            <p:grpSpPr bwMode="hidden">
              <a:xfrm>
                <a:off x="6327885" y="0"/>
                <a:ext cx="5864115" cy="5898673"/>
                <a:chOff x="6327885" y="0"/>
                <a:chExt cx="5864115" cy="5898673"/>
              </a:xfrm>
            </p:grpSpPr>
            <p:cxnSp>
              <p:nvCxnSpPr>
                <p:cNvPr id="38" name="Düz Bağlayıcı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Düz Bağlayıcı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Düz Bağlayıcı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Düz Bağlayıcı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Düz Bağlayıcı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Düz Bağlayıcı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Düz Bağlayıcı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Düz Bağlayıcı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Düz Bağlayıcı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Düz Bağlayıcı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Dikdörtgen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 name="Resim Yer Tutucusu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tr-TR" dirty="0"/>
          </a:p>
        </p:txBody>
      </p:sp>
      <p:cxnSp>
        <p:nvCxnSpPr>
          <p:cNvPr id="59" name="Düz Bağlayıcı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Başlık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tr-TR"/>
              <a:t>Asıl başlık stili için tıklatın</a:t>
            </a:r>
            <a:endParaRPr lang="tr-TR" dirty="0"/>
          </a:p>
        </p:txBody>
      </p:sp>
      <p:sp>
        <p:nvSpPr>
          <p:cNvPr id="4" name="Metin Yer Tutucusu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 95"/>
          <p:cNvGrpSpPr/>
          <p:nvPr userDrawn="1"/>
        </p:nvGrpSpPr>
        <p:grpSpPr bwMode="hidden">
          <a:xfrm>
            <a:off x="-1" y="0"/>
            <a:ext cx="12192002" cy="6858000"/>
            <a:chOff x="-1" y="0"/>
            <a:chExt cx="12192002" cy="6858000"/>
          </a:xfrm>
        </p:grpSpPr>
        <p:cxnSp>
          <p:nvCxnSpPr>
            <p:cNvPr id="97" name="Düz Bağlayıcı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Düz Bağlayıcı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Düz Bağlayıcı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Düz Bağlayıcı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Düz Bağlayıcı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Düz Bağlayıcı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Düz Bağlayıcı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Düz Bağlayıcı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Düz Bağlayıcı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Düz Bağlayıcı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Düz Bağlayıcı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Düz Bağlayıcı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Düz Bağlayıcı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Düz Bağlayıcı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Düz Bağlayıcı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Düz Bağlayıcı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 112"/>
            <p:cNvGrpSpPr/>
            <p:nvPr userDrawn="1"/>
          </p:nvGrpSpPr>
          <p:grpSpPr bwMode="hidden">
            <a:xfrm>
              <a:off x="-1" y="0"/>
              <a:ext cx="12192001" cy="6858000"/>
              <a:chOff x="-1" y="0"/>
              <a:chExt cx="12192001" cy="6858000"/>
            </a:xfrm>
          </p:grpSpPr>
          <p:cxnSp>
            <p:nvCxnSpPr>
              <p:cNvPr id="131" name="Düz Bağlayıcı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Düz Bağlayıcı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Düz Bağlayıcı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Düz Bağlayıcı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Düz Bağlayıcı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 135"/>
              <p:cNvGrpSpPr/>
              <p:nvPr/>
            </p:nvGrpSpPr>
            <p:grpSpPr bwMode="hidden">
              <a:xfrm>
                <a:off x="6327885" y="0"/>
                <a:ext cx="5864115" cy="5898673"/>
                <a:chOff x="6327885" y="0"/>
                <a:chExt cx="5864115" cy="5898673"/>
              </a:xfrm>
            </p:grpSpPr>
            <p:cxnSp>
              <p:nvCxnSpPr>
                <p:cNvPr id="142" name="Düz Bağlayıcı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Düz Bağlayıcı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Düz Bağlayıcı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Düz Bağlayıcı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Düz Bağlayıcı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Düz Bağlayıcı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Düz Bağlayıcı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Düz Bağlayıcı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Düz Bağlayıcı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Düz Bağlayıcı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 113"/>
            <p:cNvGrpSpPr/>
            <p:nvPr userDrawn="1"/>
          </p:nvGrpSpPr>
          <p:grpSpPr bwMode="hidden">
            <a:xfrm flipH="1">
              <a:off x="0" y="0"/>
              <a:ext cx="12192001" cy="6858000"/>
              <a:chOff x="-1" y="0"/>
              <a:chExt cx="12192001" cy="6858000"/>
            </a:xfrm>
          </p:grpSpPr>
          <p:cxnSp>
            <p:nvCxnSpPr>
              <p:cNvPr id="115" name="Düz Bağlayıcı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Düz Bağlayıcı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Düz Bağlayıcı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Düz Bağlayıcı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Düz Bağlayıcı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 119"/>
              <p:cNvGrpSpPr/>
              <p:nvPr/>
            </p:nvGrpSpPr>
            <p:grpSpPr bwMode="hidden">
              <a:xfrm>
                <a:off x="6327885" y="0"/>
                <a:ext cx="5864115" cy="5898673"/>
                <a:chOff x="6327885" y="0"/>
                <a:chExt cx="5864115" cy="5898673"/>
              </a:xfrm>
            </p:grpSpPr>
            <p:cxnSp>
              <p:nvCxnSpPr>
                <p:cNvPr id="126" name="Düz Bağlayıcı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Düz Bağlayıcı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Düz Bağlayıcı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Düz Bağlayıcı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Düz Bağlayıcı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Düz Bağlayıcı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Düz Bağlayıcı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Düz Bağlayıcı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Düz Bağlayıcı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Düz Bağlayıcı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Başlık Yer Tutucusu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tr-TR" dirty="0"/>
              <a:t>Asıl başlık stili için tıklatın</a:t>
            </a:r>
          </a:p>
        </p:txBody>
      </p:sp>
      <p:sp>
        <p:nvSpPr>
          <p:cNvPr id="3" name="Metin Yer Tutucusu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4" name="Veri Yer Tutucusu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tr-TR" smtClean="0"/>
              <a:pPr/>
              <a:t>10.05.2019</a:t>
            </a:fld>
            <a:endParaRPr lang="tr-TR" dirty="0"/>
          </a:p>
        </p:txBody>
      </p:sp>
      <p:sp>
        <p:nvSpPr>
          <p:cNvPr id="5" name="Altbilgi Yer Tutucusu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tr-TR" dirty="0"/>
          </a:p>
        </p:txBody>
      </p:sp>
      <p:sp>
        <p:nvSpPr>
          <p:cNvPr id="6" name="Slayt Numarası Yer Tutucusu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tr-TR" smtClean="0"/>
              <a:pPr/>
              <a:t>‹#›</a:t>
            </a:fld>
            <a:endParaRPr lang="tr-TR" dirty="0"/>
          </a:p>
        </p:txBody>
      </p:sp>
      <p:cxnSp>
        <p:nvCxnSpPr>
          <p:cNvPr id="148" name="Düz Bağlayıcı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cs231n.stanford.edu/"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hyperlink" Target="https://www.facebook.com/groups/DeepNetGroup" TargetMode="External"/><Relationship Id="rId7" Type="http://schemas.openxmlformats.org/officeDocument/2006/relationships/hyperlink" Target="https://www.facebook.com/groups/veribilimiistanbul/"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hyperlink" Target="https://www.facebook.com/deeplearningtr/" TargetMode="External"/><Relationship Id="rId5" Type="http://schemas.openxmlformats.org/officeDocument/2006/relationships/hyperlink" Target="https://www.facebook.com/groups/derin.ogrenme/" TargetMode="External"/><Relationship Id="rId4" Type="http://schemas.openxmlformats.org/officeDocument/2006/relationships/hyperlink" Target="https://www.facebook.com/groups/yapayzekayagiris/" TargetMode="External"/><Relationship Id="rId9" Type="http://schemas.openxmlformats.org/officeDocument/2006/relationships/hyperlink" Target="https://www.superdatascience.com/pages/machine-learn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s>
</file>

<file path=ppt/slides/_rels/slide110.xml.rels><?xml version="1.0" encoding="UTF-8" standalone="yes"?>
<Relationships xmlns="http://schemas.openxmlformats.org/package/2006/relationships"><Relationship Id="rId3" Type="http://schemas.openxmlformats.org/officeDocument/2006/relationships/hyperlink" Target="https://medium.freecodecamp.org/demystifying-gradient-descent-and-backpropagation-via-logistic-regression-based-image-classification-9b5526c2ed46"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hyperlink" Target="https://medium.freecodecamp.org/demystifying-gradient-descent-and-backpropagation-via-logistic-regression-based-image-classification-9b5526c2ed46"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V1eYniJ0Rnk?feature=oembed"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S1wXI35GG7k?feature=oembed"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JL-M-1utrlY?feature=oembed"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fHCm0gQRzC4?feature=oembed"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Yqj7h7qw1Mw?feature=oembed"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G06dEcZ-QTg?feature=oembed"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kSLJriaOumA?feature=oembed"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xVibTl-mrdw?feature=oembed" TargetMode="Externa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4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gif"/></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9.gif"/></Relationships>
</file>

<file path=ppt/slides/_rels/slide67.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1.gif"/></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cs231n.github.io/neural-networks-1/"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hyperlink" Target="http://cs231n.github.io/neural-networks-1/"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hyperlink" Target="http://cs231n.github.io/neural-networks-1/"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81.xml.rels><?xml version="1.0" encoding="UTF-8" standalone="yes"?>
<Relationships xmlns="http://schemas.openxmlformats.org/package/2006/relationships"><Relationship Id="rId3" Type="http://schemas.openxmlformats.org/officeDocument/2006/relationships/hyperlink" Target="http://cs231n.github.io/neural-networks-1/"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82.xml.rels><?xml version="1.0" encoding="UTF-8" standalone="yes"?>
<Relationships xmlns="http://schemas.openxmlformats.org/package/2006/relationships"><Relationship Id="rId3" Type="http://schemas.openxmlformats.org/officeDocument/2006/relationships/hyperlink" Target="http://cs231n.github.io/neural-networks-1/"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hyperlink" Target="http://cs231n.github.io/neural-networks-1/" TargetMode="External"/><Relationship Id="rId7" Type="http://schemas.openxmlformats.org/officeDocument/2006/relationships/image" Target="../media/image85.jpe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8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88.sv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2.gif"/></Relationships>
</file>

<file path=ppt/slides/_rels/slide96.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9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Yapay Zeka’da Yeni Çağ</a:t>
            </a:r>
            <a:br>
              <a:rPr lang="tr-TR" dirty="0"/>
            </a:br>
            <a:r>
              <a:rPr lang="tr-TR" dirty="0"/>
              <a:t>ML/DL Workshop</a:t>
            </a:r>
          </a:p>
        </p:txBody>
      </p:sp>
      <p:sp>
        <p:nvSpPr>
          <p:cNvPr id="3" name="Metin Yer Tutucusu 2"/>
          <p:cNvSpPr>
            <a:spLocks noGrp="1"/>
          </p:cNvSpPr>
          <p:nvPr>
            <p:ph type="body" idx="1"/>
          </p:nvPr>
        </p:nvSpPr>
        <p:spPr>
          <a:xfrm>
            <a:off x="1295400" y="5431535"/>
            <a:ext cx="9601200" cy="884423"/>
          </a:xfrm>
        </p:spPr>
        <p:txBody>
          <a:bodyPr>
            <a:normAutofit fontScale="70000" lnSpcReduction="20000"/>
          </a:bodyPr>
          <a:lstStyle/>
          <a:p>
            <a:pPr>
              <a:spcAft>
                <a:spcPts val="600"/>
              </a:spcAft>
            </a:pPr>
            <a:r>
              <a:rPr lang="tr-TR" sz="3600" b="1" dirty="0"/>
              <a:t>Adil Alper DALKIRAN</a:t>
            </a:r>
          </a:p>
          <a:p>
            <a:pPr>
              <a:spcAft>
                <a:spcPts val="600"/>
              </a:spcAft>
            </a:pPr>
            <a:r>
              <a:rPr lang="tr-TR" dirty="0"/>
              <a:t>Kıdemli Çözüm Mimarı / </a:t>
            </a:r>
            <a:r>
              <a:rPr lang="tr-TR" dirty="0" err="1"/>
              <a:t>Senior</a:t>
            </a:r>
            <a:r>
              <a:rPr lang="tr-TR" dirty="0"/>
              <a:t> Solutions Architect</a:t>
            </a:r>
          </a:p>
          <a:p>
            <a:pPr>
              <a:spcAft>
                <a:spcPts val="600"/>
              </a:spcAft>
            </a:pPr>
            <a:r>
              <a:rPr lang="tr-TR" dirty="0"/>
              <a:t>PTT Bilgi Teknolojileri A.Ş.</a:t>
            </a:r>
          </a:p>
        </p:txBody>
      </p:sp>
    </p:spTree>
    <p:extLst>
      <p:ext uri="{BB962C8B-B14F-4D97-AF65-F5344CB8AC3E}">
        <p14:creationId xmlns:p14="http://schemas.microsoft.com/office/powerpoint/2010/main" val="236229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Hayatımızda Yapay Zeka – AlphaGo (2016)</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AlphaGo</a:t>
            </a:r>
          </a:p>
          <a:p>
            <a:r>
              <a:rPr lang="tr-TR" dirty="0"/>
              <a:t>https://en.wikipedia.org/wiki/AlphaGo</a:t>
            </a:r>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223612"/>
            <a:ext cx="4572000" cy="3429000"/>
          </a:xfrm>
          <a:prstGeom prst="rect">
            <a:avLst/>
          </a:prstGeom>
        </p:spPr>
      </p:pic>
      <p:sp>
        <p:nvSpPr>
          <p:cNvPr id="6" name="Metin kutusu 5"/>
          <p:cNvSpPr txBox="1"/>
          <p:nvPr/>
        </p:nvSpPr>
        <p:spPr>
          <a:xfrm>
            <a:off x="1295400" y="4916592"/>
            <a:ext cx="4572000" cy="923330"/>
          </a:xfrm>
          <a:prstGeom prst="rect">
            <a:avLst/>
          </a:prstGeom>
          <a:noFill/>
        </p:spPr>
        <p:txBody>
          <a:bodyPr wrap="square" rtlCol="0">
            <a:spAutoFit/>
          </a:bodyPr>
          <a:lstStyle/>
          <a:p>
            <a:r>
              <a:rPr lang="tr-TR" dirty="0"/>
              <a:t>Google DeepMind Challenge Match 5 AlphaGo vs Lee Sedol</a:t>
            </a:r>
          </a:p>
          <a:p>
            <a:r>
              <a:rPr lang="tr-TR" dirty="0"/>
              <a:t>15 Mart 2016</a:t>
            </a:r>
          </a:p>
        </p:txBody>
      </p:sp>
      <p:sp>
        <p:nvSpPr>
          <p:cNvPr id="8" name="İçerik Yer Tutucusu 2"/>
          <p:cNvSpPr>
            <a:spLocks noGrp="1"/>
          </p:cNvSpPr>
          <p:nvPr>
            <p:ph idx="1"/>
          </p:nvPr>
        </p:nvSpPr>
        <p:spPr>
          <a:xfrm>
            <a:off x="5996538" y="1164657"/>
            <a:ext cx="5698837" cy="4626543"/>
          </a:xfrm>
        </p:spPr>
        <p:txBody>
          <a:bodyPr>
            <a:normAutofit/>
          </a:bodyPr>
          <a:lstStyle/>
          <a:p>
            <a:pPr>
              <a:buClr>
                <a:srgbClr val="D15A3E"/>
              </a:buClr>
              <a:buFont typeface="Arial"/>
              <a:buChar char="▪"/>
            </a:pPr>
            <a:r>
              <a:rPr lang="tr-TR" dirty="0">
                <a:solidFill>
                  <a:srgbClr val="2D2E2D"/>
                </a:solidFill>
                <a:latin typeface="Arial"/>
              </a:rPr>
              <a:t>AlphaGo</a:t>
            </a:r>
          </a:p>
          <a:p>
            <a:pPr lvl="1">
              <a:buClr>
                <a:srgbClr val="D15A3E"/>
              </a:buClr>
              <a:buFont typeface="Arial"/>
              <a:buChar char="▪"/>
            </a:pPr>
            <a:r>
              <a:rPr lang="tr-TR" dirty="0">
                <a:solidFill>
                  <a:srgbClr val="2D2E2D"/>
                </a:solidFill>
                <a:latin typeface="Arial"/>
              </a:rPr>
              <a:t>1.202 CPU ve 176 GPU</a:t>
            </a:r>
          </a:p>
          <a:p>
            <a:pPr lvl="1">
              <a:buClr>
                <a:srgbClr val="D15A3E"/>
              </a:buClr>
              <a:buFont typeface="Arial"/>
              <a:buChar char="▪"/>
            </a:pPr>
            <a:r>
              <a:rPr lang="tr-TR" dirty="0">
                <a:solidFill>
                  <a:srgbClr val="2D2E2D"/>
                </a:solidFill>
                <a:latin typeface="Arial"/>
              </a:rPr>
              <a:t>MCTS (Monte Carlo tree search) dahil birden fazla Deep Learning metodunun birlikte kullanılmasıyla gerçekleştirildi.</a:t>
            </a:r>
          </a:p>
          <a:p>
            <a:pPr>
              <a:buClr>
                <a:srgbClr val="D15A3E"/>
              </a:buClr>
              <a:buFont typeface="Arial"/>
              <a:buChar char="▪"/>
            </a:pPr>
            <a:r>
              <a:rPr lang="tr-TR" dirty="0">
                <a:solidFill>
                  <a:srgbClr val="2D2E2D"/>
                </a:solidFill>
                <a:latin typeface="Arial"/>
              </a:rPr>
              <a:t>AlphaGo Zero</a:t>
            </a:r>
          </a:p>
          <a:p>
            <a:pPr lvl="1">
              <a:buClr>
                <a:srgbClr val="D15A3E"/>
              </a:buClr>
              <a:buFont typeface="Arial"/>
              <a:buChar char="▪"/>
            </a:pPr>
            <a:r>
              <a:rPr lang="tr-TR" dirty="0">
                <a:solidFill>
                  <a:srgbClr val="2D2E2D"/>
                </a:solidFill>
                <a:latin typeface="Arial"/>
              </a:rPr>
              <a:t>Reinforcement Learning</a:t>
            </a:r>
          </a:p>
          <a:p>
            <a:pPr lvl="1">
              <a:buClr>
                <a:srgbClr val="D15A3E"/>
              </a:buClr>
              <a:buFont typeface="Arial"/>
              <a:buChar char="▪"/>
            </a:pPr>
            <a:r>
              <a:rPr lang="tr-TR" dirty="0">
                <a:solidFill>
                  <a:srgbClr val="2D2E2D"/>
                </a:solidFill>
                <a:latin typeface="Arial"/>
              </a:rPr>
              <a:t>Tensorflow</a:t>
            </a:r>
          </a:p>
          <a:p>
            <a:pPr lvl="1">
              <a:buClr>
                <a:srgbClr val="D15A3E"/>
              </a:buClr>
              <a:buFont typeface="Arial"/>
              <a:buChar char="▪"/>
            </a:pPr>
            <a:r>
              <a:rPr lang="tr-TR" dirty="0">
                <a:solidFill>
                  <a:srgbClr val="2D2E2D"/>
                </a:solidFill>
                <a:latin typeface="Arial"/>
              </a:rPr>
              <a:t>64 GPU, 19 CPU (training)</a:t>
            </a:r>
          </a:p>
          <a:p>
            <a:pPr lvl="1">
              <a:buClr>
                <a:srgbClr val="D15A3E"/>
              </a:buClr>
              <a:buFont typeface="Arial"/>
              <a:buChar char="▪"/>
            </a:pPr>
            <a:r>
              <a:rPr lang="tr-TR" dirty="0">
                <a:solidFill>
                  <a:srgbClr val="2D2E2D"/>
                </a:solidFill>
                <a:latin typeface="Arial"/>
              </a:rPr>
              <a:t>4 TPU (inference)</a:t>
            </a:r>
          </a:p>
          <a:p>
            <a:pPr>
              <a:buClr>
                <a:srgbClr val="D15A3E"/>
              </a:buClr>
              <a:buFont typeface="Arial"/>
              <a:buChar char="▪"/>
            </a:pPr>
            <a:endParaRPr lang="tr-TR" dirty="0">
              <a:solidFill>
                <a:srgbClr val="2D2E2D"/>
              </a:solidFill>
              <a:latin typeface="Arial"/>
            </a:endParaRPr>
          </a:p>
          <a:p>
            <a:pPr>
              <a:buClr>
                <a:srgbClr val="D15A3E"/>
              </a:buClr>
              <a:buFont typeface="Arial"/>
              <a:buChar char="▪"/>
            </a:pPr>
            <a:endParaRPr lang="tr-TR" dirty="0">
              <a:solidFill>
                <a:srgbClr val="2D2E2D"/>
              </a:solidFill>
              <a:latin typeface="Arial"/>
            </a:endParaRPr>
          </a:p>
          <a:p>
            <a:pPr lvl="1" indent="-228600">
              <a:spcBef>
                <a:spcPts val="1800"/>
              </a:spcBef>
              <a:buClr>
                <a:srgbClr val="D15A3E"/>
              </a:buClr>
              <a:buFont typeface="Arial"/>
              <a:buChar char="▪"/>
            </a:pPr>
            <a:endParaRPr lang="tr-TR" sz="1800" b="0" i="0" dirty="0">
              <a:solidFill>
                <a:srgbClr val="2D2E2D"/>
              </a:solidFill>
              <a:latin typeface="Arial"/>
            </a:endParaRPr>
          </a:p>
          <a:p>
            <a:pPr marL="228600" indent="-228600" algn="l" defTabSz="914400">
              <a:lnSpc>
                <a:spcPct val="90000"/>
              </a:lnSpc>
              <a:spcBef>
                <a:spcPts val="1800"/>
              </a:spcBef>
              <a:buClr>
                <a:srgbClr val="D15A3E"/>
              </a:buClr>
              <a:buSzPct val="100000"/>
              <a:buFont typeface="Arial"/>
              <a:buChar char="▪"/>
            </a:pPr>
            <a:endParaRPr lang="tr-TR" dirty="0"/>
          </a:p>
        </p:txBody>
      </p:sp>
    </p:spTree>
    <p:extLst>
      <p:ext uri="{BB962C8B-B14F-4D97-AF65-F5344CB8AC3E}">
        <p14:creationId xmlns:p14="http://schemas.microsoft.com/office/powerpoint/2010/main" val="318175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Convolutional</a:t>
            </a:r>
            <a:r>
              <a:rPr lang="tr-TR" sz="3200" b="1" i="0" dirty="0">
                <a:solidFill>
                  <a:srgbClr val="D15A3E"/>
                </a:solidFill>
                <a:latin typeface="Arial"/>
                <a:ea typeface="+mj-ea"/>
                <a:cs typeface="+mj-cs"/>
              </a:rPr>
              <a:t> </a:t>
            </a:r>
            <a:r>
              <a:rPr lang="tr-TR" sz="3200" b="1" i="0" dirty="0" err="1">
                <a:solidFill>
                  <a:srgbClr val="D15A3E"/>
                </a:solidFill>
                <a:latin typeface="Arial"/>
                <a:ea typeface="+mj-ea"/>
                <a:cs typeface="+mj-cs"/>
              </a:rPr>
              <a:t>Neural</a:t>
            </a:r>
            <a:r>
              <a:rPr lang="tr-TR" sz="3200" b="1" i="0" dirty="0">
                <a:solidFill>
                  <a:srgbClr val="D15A3E"/>
                </a:solidFill>
                <a:latin typeface="Arial"/>
                <a:ea typeface="+mj-ea"/>
                <a:cs typeface="+mj-cs"/>
              </a:rPr>
              <a:t> Networks</a:t>
            </a:r>
          </a:p>
        </p:txBody>
      </p:sp>
      <p:sp>
        <p:nvSpPr>
          <p:cNvPr id="3" name="İçerik Yer Tutucusu 2"/>
          <p:cNvSpPr>
            <a:spLocks noGrp="1"/>
          </p:cNvSpPr>
          <p:nvPr>
            <p:ph idx="1"/>
          </p:nvPr>
        </p:nvSpPr>
        <p:spPr>
          <a:xfrm>
            <a:off x="1295400" y="1524001"/>
            <a:ext cx="9601200" cy="3809999"/>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10</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3869356"/>
            <a:ext cx="9601200" cy="219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tr-TR" dirty="0">
                <a:hlinkClick r:id="rId3"/>
              </a:rPr>
              <a:t>http://cs231n.stanford.edu/</a:t>
            </a:r>
            <a:endParaRPr lang="tr-TR" dirty="0"/>
          </a:p>
          <a:p>
            <a:pPr>
              <a:buClr>
                <a:srgbClr val="D15A3E"/>
              </a:buClr>
              <a:buFont typeface="Arial"/>
              <a:buChar char="▪"/>
            </a:pPr>
            <a:r>
              <a:rPr lang="tr-TR" dirty="0" err="1"/>
              <a:t>Keras</a:t>
            </a:r>
            <a:r>
              <a:rPr lang="tr-TR" dirty="0"/>
              <a:t> MNIST </a:t>
            </a:r>
            <a:r>
              <a:rPr lang="tr-TR" dirty="0" err="1"/>
              <a:t>Classification</a:t>
            </a:r>
            <a:r>
              <a:rPr lang="tr-TR" dirty="0"/>
              <a:t> (İlk slaytlardaki örnek) </a:t>
            </a:r>
          </a:p>
        </p:txBody>
      </p:sp>
    </p:spTree>
    <p:extLst>
      <p:ext uri="{BB962C8B-B14F-4D97-AF65-F5344CB8AC3E}">
        <p14:creationId xmlns:p14="http://schemas.microsoft.com/office/powerpoint/2010/main" val="365260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Recurrent Neural Networks (RNN)</a:t>
            </a:r>
          </a:p>
        </p:txBody>
      </p:sp>
      <p:sp>
        <p:nvSpPr>
          <p:cNvPr id="3" name="İçerik Yer Tutucusu 2"/>
          <p:cNvSpPr>
            <a:spLocks noGrp="1"/>
          </p:cNvSpPr>
          <p:nvPr>
            <p:ph idx="1"/>
          </p:nvPr>
        </p:nvSpPr>
        <p:spPr>
          <a:xfrm>
            <a:off x="1295400" y="1058779"/>
            <a:ext cx="9601200" cy="404261"/>
          </a:xfrm>
        </p:spPr>
        <p:txBody>
          <a:bodyPr/>
          <a:lstStyle/>
          <a:p>
            <a:pPr marL="228600" indent="-228600" algn="l" defTabSz="914400">
              <a:lnSpc>
                <a:spcPct val="90000"/>
              </a:lnSpc>
              <a:spcBef>
                <a:spcPts val="1800"/>
              </a:spcBef>
              <a:buClr>
                <a:srgbClr val="D15A3E"/>
              </a:buClr>
              <a:buSzPct val="100000"/>
              <a:buFont typeface="Arial"/>
              <a:buChar char="▪"/>
            </a:pPr>
            <a:r>
              <a:rPr lang="tr-TR" sz="2000" b="0" i="0" dirty="0">
                <a:solidFill>
                  <a:srgbClr val="2D2E2D"/>
                </a:solidFill>
                <a:latin typeface="Arial"/>
              </a:rPr>
              <a:t>Time series için ideal: Natural Language Processing (NLP), Voice Recognition</a:t>
            </a:r>
          </a:p>
          <a:p>
            <a:pPr marL="228600" indent="-228600" algn="l" defTabSz="914400">
              <a:lnSpc>
                <a:spcPct val="90000"/>
              </a:lnSpc>
              <a:spcBef>
                <a:spcPts val="1800"/>
              </a:spcBef>
              <a:buClr>
                <a:srgbClr val="D15A3E"/>
              </a:buClr>
              <a:buSzPct val="100000"/>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1621" y="3061569"/>
            <a:ext cx="5967613" cy="2242198"/>
          </a:xfrm>
          <a:prstGeom prst="rect">
            <a:avLst/>
          </a:prstGeom>
        </p:spPr>
      </p:pic>
      <p:pic>
        <p:nvPicPr>
          <p:cNvPr id="7" name="Resi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1463040"/>
            <a:ext cx="5066899" cy="1745199"/>
          </a:xfrm>
          <a:prstGeom prst="rect">
            <a:avLst/>
          </a:prstGeom>
        </p:spPr>
      </p:pic>
      <p:sp>
        <p:nvSpPr>
          <p:cNvPr id="8" name="Metin kutusu 7"/>
          <p:cNvSpPr txBox="1"/>
          <p:nvPr/>
        </p:nvSpPr>
        <p:spPr>
          <a:xfrm>
            <a:off x="5951621" y="5534526"/>
            <a:ext cx="4091889" cy="369332"/>
          </a:xfrm>
          <a:prstGeom prst="rect">
            <a:avLst/>
          </a:prstGeom>
          <a:noFill/>
        </p:spPr>
        <p:txBody>
          <a:bodyPr wrap="none" rtlCol="0">
            <a:spAutoFit/>
          </a:bodyPr>
          <a:lstStyle/>
          <a:p>
            <a:r>
              <a:rPr lang="tr-TR" dirty="0"/>
              <a:t>Long-Short Term Memory (LSTM) Cell</a:t>
            </a:r>
          </a:p>
        </p:txBody>
      </p:sp>
    </p:spTree>
    <p:extLst>
      <p:ext uri="{BB962C8B-B14F-4D97-AF65-F5344CB8AC3E}">
        <p14:creationId xmlns:p14="http://schemas.microsoft.com/office/powerpoint/2010/main" val="38817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Generative Adversarial Networks (GAN)</a:t>
            </a:r>
          </a:p>
        </p:txBody>
      </p:sp>
      <p:sp>
        <p:nvSpPr>
          <p:cNvPr id="3" name="İçerik Yer Tutucusu 2"/>
          <p:cNvSpPr>
            <a:spLocks noGrp="1"/>
          </p:cNvSpPr>
          <p:nvPr>
            <p:ph idx="1"/>
          </p:nvPr>
        </p:nvSpPr>
        <p:spPr>
          <a:xfrm>
            <a:off x="1295400" y="1058779"/>
            <a:ext cx="9601200" cy="4732421"/>
          </a:xfrm>
        </p:spPr>
        <p:txBody>
          <a:bodyPr/>
          <a:lstStyle/>
          <a:p>
            <a:pPr marL="228600" indent="-228600" algn="l" defTabSz="914400">
              <a:lnSpc>
                <a:spcPct val="90000"/>
              </a:lnSpc>
              <a:spcBef>
                <a:spcPts val="1800"/>
              </a:spcBef>
              <a:buClr>
                <a:srgbClr val="D15A3E"/>
              </a:buClr>
              <a:buSzPct val="100000"/>
              <a:buFont typeface="Arial"/>
              <a:buChar char="▪"/>
            </a:pPr>
            <a:r>
              <a:rPr lang="tr-TR" sz="2000" b="0" i="0" dirty="0">
                <a:solidFill>
                  <a:srgbClr val="2D2E2D"/>
                </a:solidFill>
                <a:latin typeface="Arial"/>
              </a:rPr>
              <a:t>Ian Goodfellow</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523220"/>
          </a:xfrm>
          <a:prstGeom prst="rect">
            <a:avLst/>
          </a:prstGeom>
          <a:noFill/>
        </p:spPr>
        <p:txBody>
          <a:bodyPr wrap="square" rtlCol="0">
            <a:spAutoFit/>
          </a:bodyPr>
          <a:lstStyle/>
          <a:p>
            <a:r>
              <a:rPr lang="tr-TR" sz="1400" dirty="0"/>
              <a:t>What is Generative Adversarial Networks (GAN) ?</a:t>
            </a:r>
          </a:p>
          <a:p>
            <a:r>
              <a:rPr lang="tr-TR" sz="1400" dirty="0"/>
              <a:t>https://www.kdnuggets.com/2017/01/generative-adversarial-networks-hot-topic-machine-learning.html</a:t>
            </a:r>
          </a:p>
        </p:txBody>
      </p:sp>
      <p:pic>
        <p:nvPicPr>
          <p:cNvPr id="6" name="Resim 5"/>
          <p:cNvPicPr>
            <a:picLocks noChangeAspect="1"/>
          </p:cNvPicPr>
          <p:nvPr/>
        </p:nvPicPr>
        <p:blipFill rotWithShape="1">
          <a:blip r:embed="rId3">
            <a:extLst>
              <a:ext uri="{28A0092B-C50C-407E-A947-70E740481C1C}">
                <a14:useLocalDpi xmlns:a14="http://schemas.microsoft.com/office/drawing/2010/main" val="0"/>
              </a:ext>
            </a:extLst>
          </a:blip>
          <a:srcRect t="15842"/>
          <a:stretch/>
        </p:blipFill>
        <p:spPr>
          <a:xfrm>
            <a:off x="1295400" y="1443786"/>
            <a:ext cx="7918279" cy="4549866"/>
          </a:xfrm>
          <a:prstGeom prst="rect">
            <a:avLst/>
          </a:prstGeom>
        </p:spPr>
      </p:pic>
    </p:spTree>
    <p:extLst>
      <p:ext uri="{BB962C8B-B14F-4D97-AF65-F5344CB8AC3E}">
        <p14:creationId xmlns:p14="http://schemas.microsoft.com/office/powerpoint/2010/main" val="716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Deep Convolutional Generative Adversarial Networks (DCGAN)</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Image Completion with Deep Learning in TensorFlow</a:t>
            </a:r>
          </a:p>
          <a:p>
            <a:r>
              <a:rPr lang="tr-TR" dirty="0"/>
              <a:t>http://bamos.github.io/2016/08/09/deep-completion/</a:t>
            </a: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19" y="1489030"/>
            <a:ext cx="4392006" cy="4392006"/>
          </a:xfrm>
          <a:prstGeom prst="rect">
            <a:avLst/>
          </a:prstGeom>
        </p:spPr>
      </p:pic>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9391" y="1489030"/>
            <a:ext cx="6892609" cy="3526719"/>
          </a:xfrm>
          <a:prstGeom prst="rect">
            <a:avLst/>
          </a:prstGeom>
        </p:spPr>
      </p:pic>
    </p:spTree>
    <p:extLst>
      <p:ext uri="{BB962C8B-B14F-4D97-AF65-F5344CB8AC3E}">
        <p14:creationId xmlns:p14="http://schemas.microsoft.com/office/powerpoint/2010/main" val="181675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Neural</a:t>
            </a:r>
            <a:r>
              <a:rPr lang="tr-TR" sz="3200" b="1" i="0" dirty="0">
                <a:solidFill>
                  <a:srgbClr val="D15A3E"/>
                </a:solidFill>
                <a:latin typeface="Arial"/>
                <a:ea typeface="+mj-ea"/>
                <a:cs typeface="+mj-cs"/>
              </a:rPr>
              <a:t> Style Transfer</a:t>
            </a:r>
          </a:p>
        </p:txBody>
      </p:sp>
      <p:sp>
        <p:nvSpPr>
          <p:cNvPr id="3" name="İçerik Yer Tutucusu 2"/>
          <p:cNvSpPr>
            <a:spLocks noGrp="1"/>
          </p:cNvSpPr>
          <p:nvPr>
            <p:ph idx="1"/>
          </p:nvPr>
        </p:nvSpPr>
        <p:spPr>
          <a:xfrm>
            <a:off x="1295400" y="1524001"/>
            <a:ext cx="9601200" cy="3809999"/>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11</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3869356"/>
            <a:ext cx="9601200" cy="219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en" dirty="0"/>
              <a:t>Neural Style Transfer with Eager Execution</a:t>
            </a:r>
            <a:br>
              <a:rPr lang="en" dirty="0"/>
            </a:br>
            <a:r>
              <a:rPr lang="tr-TR" dirty="0" err="1"/>
              <a:t>https</a:t>
            </a:r>
            <a:r>
              <a:rPr lang="tr-TR" dirty="0"/>
              <a:t>://</a:t>
            </a:r>
            <a:r>
              <a:rPr lang="tr-TR" dirty="0" err="1"/>
              <a:t>colab.research.google.com</a:t>
            </a:r>
            <a:r>
              <a:rPr lang="tr-TR" dirty="0"/>
              <a:t>/</a:t>
            </a:r>
            <a:r>
              <a:rPr lang="tr-TR" dirty="0" err="1"/>
              <a:t>github</a:t>
            </a:r>
            <a:r>
              <a:rPr lang="tr-TR" dirty="0"/>
              <a:t>/</a:t>
            </a:r>
            <a:r>
              <a:rPr lang="tr-TR" dirty="0" err="1"/>
              <a:t>tensorflow</a:t>
            </a:r>
            <a:r>
              <a:rPr lang="tr-TR" dirty="0"/>
              <a:t>/</a:t>
            </a:r>
            <a:r>
              <a:rPr lang="tr-TR" dirty="0" err="1"/>
              <a:t>models</a:t>
            </a:r>
            <a:r>
              <a:rPr lang="tr-TR" dirty="0"/>
              <a:t>/</a:t>
            </a:r>
            <a:r>
              <a:rPr lang="tr-TR" dirty="0" err="1"/>
              <a:t>blob</a:t>
            </a:r>
            <a:r>
              <a:rPr lang="tr-TR" dirty="0"/>
              <a:t>/</a:t>
            </a:r>
            <a:r>
              <a:rPr lang="tr-TR" dirty="0" err="1"/>
              <a:t>master</a:t>
            </a:r>
            <a:r>
              <a:rPr lang="tr-TR" dirty="0"/>
              <a:t>/</a:t>
            </a:r>
            <a:r>
              <a:rPr lang="tr-TR" dirty="0" err="1"/>
              <a:t>research</a:t>
            </a:r>
            <a:r>
              <a:rPr lang="tr-TR" dirty="0"/>
              <a:t>/</a:t>
            </a:r>
            <a:r>
              <a:rPr lang="tr-TR" dirty="0" err="1"/>
              <a:t>nst_blogpost</a:t>
            </a:r>
            <a:r>
              <a:rPr lang="tr-TR" dirty="0"/>
              <a:t>/4_Neural_Style_Transfer_with_Eager_Execution.ipynb</a:t>
            </a:r>
          </a:p>
        </p:txBody>
      </p:sp>
    </p:spTree>
    <p:extLst>
      <p:ext uri="{BB962C8B-B14F-4D97-AF65-F5344CB8AC3E}">
        <p14:creationId xmlns:p14="http://schemas.microsoft.com/office/powerpoint/2010/main" val="151733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normAutofit/>
          </a:bodyPr>
          <a:lstStyle/>
          <a:p>
            <a:pPr algn="l" defTabSz="914400">
              <a:lnSpc>
                <a:spcPct val="76000"/>
              </a:lnSpc>
              <a:spcBef>
                <a:spcPts val="0"/>
              </a:spcBef>
              <a:buNone/>
            </a:pPr>
            <a:r>
              <a:rPr lang="tr-TR" dirty="0">
                <a:solidFill>
                  <a:srgbClr val="2D2E2D"/>
                </a:solidFill>
                <a:latin typeface="Arial"/>
              </a:rPr>
              <a:t>Öğrenme Biçimlerine Göre Yapay Zeka</a:t>
            </a:r>
            <a:endParaRPr lang="tr-TR" sz="8000" b="1" i="0" baseline="0" dirty="0">
              <a:solidFill>
                <a:srgbClr val="2D2E2D"/>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214702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Öğrenme Çeşitleri</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99" y="1001649"/>
            <a:ext cx="7871113" cy="5039922"/>
          </a:xfrm>
          <a:prstGeom prst="rect">
            <a:avLst/>
          </a:prstGeom>
        </p:spPr>
      </p:pic>
    </p:spTree>
    <p:extLst>
      <p:ext uri="{BB962C8B-B14F-4D97-AF65-F5344CB8AC3E}">
        <p14:creationId xmlns:p14="http://schemas.microsoft.com/office/powerpoint/2010/main" val="239393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sz="8000" b="1" i="0" baseline="0" dirty="0">
                <a:solidFill>
                  <a:srgbClr val="2D2E2D"/>
                </a:solidFill>
                <a:latin typeface="Arial"/>
                <a:ea typeface="+mj-ea"/>
                <a:cs typeface="+mj-cs"/>
              </a:rPr>
              <a:t>Günümüz ve</a:t>
            </a:r>
            <a:r>
              <a:rPr lang="tr-TR" sz="8000" b="1" i="0" dirty="0">
                <a:solidFill>
                  <a:srgbClr val="2D2E2D"/>
                </a:solidFill>
                <a:latin typeface="Arial"/>
                <a:ea typeface="+mj-ea"/>
                <a:cs typeface="+mj-cs"/>
              </a:rPr>
              <a:t> </a:t>
            </a:r>
            <a:r>
              <a:rPr lang="tr-TR" sz="8000" b="1" i="0" baseline="0" dirty="0">
                <a:solidFill>
                  <a:srgbClr val="2D2E2D"/>
                </a:solidFill>
                <a:latin typeface="Arial"/>
                <a:ea typeface="+mj-ea"/>
                <a:cs typeface="+mj-cs"/>
              </a:rPr>
              <a:t>Gelecek</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247347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dirty="0">
                <a:solidFill>
                  <a:srgbClr val="D15A3E"/>
                </a:solidFill>
                <a:latin typeface="Arial"/>
              </a:rPr>
              <a:t>Günümüz ve Gelecek</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039529"/>
            <a:ext cx="9601200" cy="4751672"/>
          </a:xfrm>
        </p:spPr>
        <p:txBody>
          <a:bodyPr/>
          <a:lstStyle/>
          <a:p>
            <a:pPr marL="228600" indent="-228600" algn="l" defTabSz="914400">
              <a:lnSpc>
                <a:spcPct val="90000"/>
              </a:lnSpc>
              <a:spcBef>
                <a:spcPts val="1800"/>
              </a:spcBef>
              <a:buClr>
                <a:srgbClr val="D15A3E"/>
              </a:buClr>
              <a:buSzPct val="100000"/>
              <a:buFont typeface="Arial"/>
              <a:buChar char="▪"/>
            </a:pPr>
            <a:r>
              <a:rPr lang="tr-TR" dirty="0"/>
              <a:t>Engineering or Alchemy? (NIPS 2017, Ali Rahimi vs Yann LeCunn)</a:t>
            </a:r>
          </a:p>
          <a:p>
            <a:pPr>
              <a:buClr>
                <a:srgbClr val="D15A3E"/>
              </a:buClr>
              <a:buFont typeface="Arial"/>
              <a:buChar char="▪"/>
            </a:pPr>
            <a:r>
              <a:rPr lang="tr-TR" dirty="0"/>
              <a:t>Artifical General Intelligence (AGI)</a:t>
            </a:r>
          </a:p>
          <a:p>
            <a:pPr>
              <a:buClr>
                <a:srgbClr val="D15A3E"/>
              </a:buClr>
              <a:buFont typeface="Arial"/>
              <a:buChar char="▪"/>
            </a:pPr>
            <a:r>
              <a:rPr lang="tr-TR" dirty="0"/>
              <a:t>There is no AI without robotics / Embodiment Problem / Independent Agent</a:t>
            </a:r>
          </a:p>
          <a:p>
            <a:pPr marL="228600" indent="-228600" algn="l" defTabSz="914400">
              <a:lnSpc>
                <a:spcPct val="90000"/>
              </a:lnSpc>
              <a:spcBef>
                <a:spcPts val="1800"/>
              </a:spcBef>
              <a:buClr>
                <a:srgbClr val="D15A3E"/>
              </a:buClr>
              <a:buSzPct val="100000"/>
              <a:buFont typeface="Arial"/>
              <a:buChar char="▪"/>
            </a:pPr>
            <a:r>
              <a:rPr lang="tr-TR" dirty="0"/>
              <a:t>TPU ve ASIC</a:t>
            </a:r>
          </a:p>
          <a:p>
            <a:pPr marL="228600" indent="-228600" algn="l" defTabSz="914400">
              <a:lnSpc>
                <a:spcPct val="90000"/>
              </a:lnSpc>
              <a:spcBef>
                <a:spcPts val="1800"/>
              </a:spcBef>
              <a:buClr>
                <a:srgbClr val="D15A3E"/>
              </a:buClr>
              <a:buSzPct val="100000"/>
              <a:buFont typeface="Arial"/>
              <a:buChar char="▪"/>
            </a:pPr>
            <a:r>
              <a:rPr lang="tr-TR" dirty="0"/>
              <a:t>Quantum Computing</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Tree>
    <p:extLst>
      <p:ext uri="{BB962C8B-B14F-4D97-AF65-F5344CB8AC3E}">
        <p14:creationId xmlns:p14="http://schemas.microsoft.com/office/powerpoint/2010/main" val="416637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dirty="0">
                <a:solidFill>
                  <a:srgbClr val="D15A3E"/>
                </a:solidFill>
                <a:latin typeface="Arial"/>
              </a:rPr>
              <a:t>Takip Edilesi Yerler</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039529"/>
            <a:ext cx="9601200" cy="4751672"/>
          </a:xfrm>
        </p:spPr>
        <p:txBody>
          <a:bodyPr>
            <a:normAutofit fontScale="92500" lnSpcReduction="10000"/>
          </a:bodyPr>
          <a:lstStyle/>
          <a:p>
            <a:pPr>
              <a:buClr>
                <a:srgbClr val="D15A3E"/>
              </a:buClr>
              <a:buFont typeface="Arial"/>
              <a:buChar char="▪"/>
            </a:pPr>
            <a:r>
              <a:rPr lang="tr-TR" dirty="0"/>
              <a:t>Facebook - Artificial Intelligence &amp; Deep Learning</a:t>
            </a:r>
            <a:br>
              <a:rPr lang="tr-TR" dirty="0"/>
            </a:br>
            <a:r>
              <a:rPr lang="tr-TR" dirty="0">
                <a:hlinkClick r:id="rId3"/>
              </a:rPr>
              <a:t>https://www.facebook.com/groups/DeepNetGroup</a:t>
            </a:r>
            <a:endParaRPr lang="tr-TR" dirty="0"/>
          </a:p>
          <a:p>
            <a:pPr>
              <a:buClr>
                <a:srgbClr val="D15A3E"/>
              </a:buClr>
              <a:buFont typeface="Arial"/>
              <a:buChar char="▪"/>
            </a:pPr>
            <a:r>
              <a:rPr lang="tr-TR" dirty="0"/>
              <a:t>Facebook - Yapay Zeka'ya Giriş - Essentials of Artificial Intelligence /UniversitePlus</a:t>
            </a:r>
            <a:br>
              <a:rPr lang="tr-TR" dirty="0">
                <a:hlinkClick r:id="rId4"/>
              </a:rPr>
            </a:br>
            <a:r>
              <a:rPr lang="tr-TR" dirty="0">
                <a:hlinkClick r:id="rId4"/>
              </a:rPr>
              <a:t>https://www.facebook.com/groups/yapayzekayagiris/</a:t>
            </a:r>
            <a:r>
              <a:rPr lang="tr-TR" dirty="0"/>
              <a:t> </a:t>
            </a:r>
          </a:p>
          <a:p>
            <a:pPr>
              <a:buClr>
                <a:srgbClr val="D15A3E"/>
              </a:buClr>
              <a:buFont typeface="Arial"/>
              <a:buChar char="▪"/>
            </a:pPr>
            <a:r>
              <a:rPr lang="tr-TR" dirty="0"/>
              <a:t>Facebook – Derin Öğrenme</a:t>
            </a:r>
            <a:br>
              <a:rPr lang="tr-TR" dirty="0"/>
            </a:br>
            <a:r>
              <a:rPr lang="tr-TR" dirty="0">
                <a:hlinkClick r:id="rId5"/>
              </a:rPr>
              <a:t>https://www.facebook.com/groups/derin.ogrenme/</a:t>
            </a:r>
            <a:r>
              <a:rPr lang="tr-TR" dirty="0"/>
              <a:t> </a:t>
            </a:r>
          </a:p>
          <a:p>
            <a:pPr>
              <a:buClr>
                <a:srgbClr val="D15A3E"/>
              </a:buClr>
              <a:buFont typeface="Arial"/>
              <a:buChar char="▪"/>
            </a:pPr>
            <a:r>
              <a:rPr lang="tr-TR" dirty="0"/>
              <a:t>Facebook - Deep Learning Türkiye</a:t>
            </a:r>
            <a:br>
              <a:rPr lang="tr-TR" dirty="0"/>
            </a:br>
            <a:r>
              <a:rPr lang="tr-TR" dirty="0">
                <a:hlinkClick r:id="rId6"/>
              </a:rPr>
              <a:t>https://www.facebook.com/deeplearningtr/</a:t>
            </a:r>
            <a:r>
              <a:rPr lang="tr-TR" dirty="0"/>
              <a:t> </a:t>
            </a:r>
          </a:p>
          <a:p>
            <a:pPr>
              <a:buClr>
                <a:srgbClr val="D15A3E"/>
              </a:buClr>
              <a:buFont typeface="Arial"/>
              <a:buChar char="▪"/>
            </a:pPr>
            <a:r>
              <a:rPr lang="tr-TR" dirty="0"/>
              <a:t>Facebook - Veri Bilimi İstanbul</a:t>
            </a:r>
            <a:br>
              <a:rPr lang="tr-TR" dirty="0"/>
            </a:br>
            <a:r>
              <a:rPr lang="tr-TR" dirty="0">
                <a:hlinkClick r:id="rId7"/>
              </a:rPr>
              <a:t>https://www.facebook.com/groups/veribilimiistanbul/</a:t>
            </a:r>
            <a:r>
              <a:rPr lang="tr-TR" dirty="0"/>
              <a:t> </a:t>
            </a:r>
          </a:p>
          <a:p>
            <a:pPr>
              <a:buClr>
                <a:srgbClr val="D15A3E"/>
              </a:buClr>
              <a:buFont typeface="Arial"/>
              <a:buChar char="▪"/>
            </a:pPr>
            <a:r>
              <a:rPr lang="tr-TR" dirty="0"/>
              <a:t>Kaggle</a:t>
            </a:r>
            <a:br>
              <a:rPr lang="tr-TR" dirty="0"/>
            </a:br>
            <a:r>
              <a:rPr lang="tr-TR" dirty="0">
                <a:hlinkClick r:id="rId8"/>
              </a:rPr>
              <a:t>https://www.kaggle.com</a:t>
            </a:r>
            <a:endParaRPr lang="tr-TR" dirty="0"/>
          </a:p>
          <a:p>
            <a:pPr>
              <a:buClr>
                <a:srgbClr val="D15A3E"/>
              </a:buClr>
              <a:buFont typeface="Arial"/>
              <a:buChar char="▪"/>
            </a:pPr>
            <a:r>
              <a:rPr lang="tr-TR" dirty="0" err="1"/>
              <a:t>Super</a:t>
            </a:r>
            <a:r>
              <a:rPr lang="tr-TR" dirty="0"/>
              <a:t> Data </a:t>
            </a:r>
            <a:r>
              <a:rPr lang="tr-TR" dirty="0" err="1"/>
              <a:t>Science</a:t>
            </a:r>
            <a:r>
              <a:rPr lang="tr-TR" dirty="0"/>
              <a:t> (Eğitimde kullanılan veri kaynakları)</a:t>
            </a:r>
            <a:br>
              <a:rPr lang="tr-TR" dirty="0"/>
            </a:br>
            <a:r>
              <a:rPr lang="tr-TR" dirty="0">
                <a:hlinkClick r:id="rId9"/>
              </a:rPr>
              <a:t>https://www.superdatascience.com/pages/machine-learning</a:t>
            </a:r>
            <a:r>
              <a:rPr lang="tr-TR" dirty="0"/>
              <a:t> </a:t>
            </a:r>
          </a:p>
          <a:p>
            <a:pPr>
              <a:buClr>
                <a:srgbClr val="D15A3E"/>
              </a:buClr>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Tree>
    <p:extLst>
      <p:ext uri="{BB962C8B-B14F-4D97-AF65-F5344CB8AC3E}">
        <p14:creationId xmlns:p14="http://schemas.microsoft.com/office/powerpoint/2010/main" val="270251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Hayatımızda Yapay Zeka</a:t>
            </a:r>
          </a:p>
        </p:txBody>
      </p:sp>
      <p:sp>
        <p:nvSpPr>
          <p:cNvPr id="3" name="İçerik Yer Tutucusu 2"/>
          <p:cNvSpPr>
            <a:spLocks noGrp="1"/>
          </p:cNvSpPr>
          <p:nvPr>
            <p:ph idx="1"/>
          </p:nvPr>
        </p:nvSpPr>
        <p:spPr>
          <a:xfrm>
            <a:off x="1295400" y="1164657"/>
            <a:ext cx="9601200" cy="4626543"/>
          </a:xfrm>
        </p:spPr>
        <p:txBody>
          <a:bodyPr numCol="2" spcCol="72000">
            <a:normAutofit/>
          </a:bodyPr>
          <a:lstStyle/>
          <a:p>
            <a:pPr>
              <a:buClr>
                <a:srgbClr val="D15A3E"/>
              </a:buClr>
              <a:buFont typeface="Arial"/>
              <a:buChar char="▪"/>
            </a:pPr>
            <a:r>
              <a:rPr lang="tr-TR" dirty="0">
                <a:solidFill>
                  <a:srgbClr val="2D2E2D"/>
                </a:solidFill>
                <a:latin typeface="Arial"/>
              </a:rPr>
              <a:t>Sanal Kişisel Asistanlar (Siri, Google Now, Cortana, Amazon Echo Alexa)</a:t>
            </a:r>
          </a:p>
          <a:p>
            <a:pPr>
              <a:buClr>
                <a:srgbClr val="D15A3E"/>
              </a:buClr>
              <a:buFont typeface="Arial"/>
              <a:buChar char="▪"/>
            </a:pPr>
            <a:r>
              <a:rPr lang="tr-TR" dirty="0">
                <a:solidFill>
                  <a:srgbClr val="2D2E2D"/>
                </a:solidFill>
                <a:latin typeface="Arial"/>
              </a:rPr>
              <a:t>Otonom Araçlar (</a:t>
            </a:r>
            <a:r>
              <a:rPr lang="tr-TR" dirty="0">
                <a:solidFill>
                  <a:srgbClr val="2D2E2D"/>
                </a:solidFill>
              </a:rPr>
              <a:t>Self Driving Cars)</a:t>
            </a:r>
            <a:endParaRPr lang="tr-TR" dirty="0">
              <a:solidFill>
                <a:srgbClr val="2D2E2D"/>
              </a:solidFill>
              <a:latin typeface="Arial"/>
            </a:endParaRPr>
          </a:p>
          <a:p>
            <a:pPr>
              <a:buClr>
                <a:srgbClr val="D15A3E"/>
              </a:buClr>
              <a:buFont typeface="Arial"/>
              <a:buChar char="▪"/>
            </a:pPr>
            <a:r>
              <a:rPr lang="tr-TR" dirty="0">
                <a:solidFill>
                  <a:srgbClr val="2D2E2D"/>
                </a:solidFill>
                <a:latin typeface="Arial"/>
              </a:rPr>
              <a:t>Alışveriş Tahminleme (Amazon)</a:t>
            </a:r>
          </a:p>
          <a:p>
            <a:pPr>
              <a:buClr>
                <a:srgbClr val="D15A3E"/>
              </a:buClr>
              <a:buFont typeface="Arial"/>
              <a:buChar char="▪"/>
            </a:pPr>
            <a:r>
              <a:rPr lang="tr-TR" dirty="0">
                <a:solidFill>
                  <a:srgbClr val="2D2E2D"/>
                </a:solidFill>
                <a:latin typeface="Arial"/>
              </a:rPr>
              <a:t>Dolandırıcılık tespiti (</a:t>
            </a:r>
            <a:r>
              <a:rPr lang="tr-TR" dirty="0">
                <a:solidFill>
                  <a:srgbClr val="2D2E2D"/>
                </a:solidFill>
              </a:rPr>
              <a:t>Fraud Detection</a:t>
            </a:r>
            <a:r>
              <a:rPr lang="tr-TR" dirty="0">
                <a:solidFill>
                  <a:srgbClr val="2D2E2D"/>
                </a:solidFill>
                <a:latin typeface="Arial"/>
              </a:rPr>
              <a:t>): Bankalar kredi kartı işlemlerinde kullanmakta</a:t>
            </a:r>
          </a:p>
          <a:p>
            <a:pPr>
              <a:buClr>
                <a:srgbClr val="D15A3E"/>
              </a:buClr>
              <a:buFont typeface="Arial"/>
              <a:buChar char="▪"/>
            </a:pPr>
            <a:r>
              <a:rPr lang="tr-TR" dirty="0">
                <a:solidFill>
                  <a:srgbClr val="2D2E2D"/>
                </a:solidFill>
                <a:latin typeface="Arial"/>
              </a:rPr>
              <a:t>Spam Filtreleme</a:t>
            </a:r>
          </a:p>
          <a:p>
            <a:pPr>
              <a:buClr>
                <a:srgbClr val="D15A3E"/>
              </a:buClr>
              <a:buFont typeface="Arial"/>
              <a:buChar char="▪"/>
            </a:pPr>
            <a:r>
              <a:rPr lang="tr-TR" dirty="0">
                <a:solidFill>
                  <a:srgbClr val="2D2E2D"/>
                </a:solidFill>
                <a:latin typeface="Arial"/>
              </a:rPr>
              <a:t>Online Müşteri Destek (Chatbots)</a:t>
            </a:r>
          </a:p>
          <a:p>
            <a:pPr>
              <a:buClr>
                <a:srgbClr val="D15A3E"/>
              </a:buClr>
              <a:buFont typeface="Arial"/>
              <a:buChar char="▪"/>
            </a:pPr>
            <a:r>
              <a:rPr lang="tr-TR" dirty="0">
                <a:solidFill>
                  <a:srgbClr val="2D2E2D"/>
                </a:solidFill>
                <a:latin typeface="Arial"/>
              </a:rPr>
              <a:t>Güvenlik Gözetimi (Security Surveillance)</a:t>
            </a:r>
          </a:p>
          <a:p>
            <a:pPr lvl="1" indent="-228600">
              <a:spcBef>
                <a:spcPts val="1800"/>
              </a:spcBef>
              <a:buClr>
                <a:srgbClr val="D15A3E"/>
              </a:buClr>
              <a:buFont typeface="Arial"/>
              <a:buChar char="▪"/>
            </a:pPr>
            <a:endParaRPr lang="tr-TR" sz="1800" b="0" i="0" dirty="0">
              <a:solidFill>
                <a:srgbClr val="2D2E2D"/>
              </a:solidFill>
              <a:latin typeface="Arial"/>
            </a:endParaRPr>
          </a:p>
          <a:p>
            <a:pPr marL="228600" indent="-228600" algn="l" defTabSz="914400">
              <a:lnSpc>
                <a:spcPct val="90000"/>
              </a:lnSpc>
              <a:spcBef>
                <a:spcPts val="1800"/>
              </a:spcBef>
              <a:buClr>
                <a:srgbClr val="D15A3E"/>
              </a:buClr>
              <a:buSzPct val="100000"/>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10 Examples of Artificial Intelligence You’re Using in Daily Life</a:t>
            </a:r>
          </a:p>
          <a:p>
            <a:r>
              <a:rPr lang="tr-TR" dirty="0"/>
              <a:t>https://beebom.com/examples-of-artificial-intelligence/</a:t>
            </a: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456" y="503853"/>
            <a:ext cx="2666198" cy="1999649"/>
          </a:xfrm>
          <a:prstGeom prst="rect">
            <a:avLst/>
          </a:prstGeom>
        </p:spPr>
      </p:pic>
      <p:pic>
        <p:nvPicPr>
          <p:cNvPr id="7" name="Resi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002" y="347228"/>
            <a:ext cx="2598019" cy="2598019"/>
          </a:xfrm>
          <a:prstGeom prst="rect">
            <a:avLst/>
          </a:prstGeom>
        </p:spPr>
      </p:pic>
      <p:pic>
        <p:nvPicPr>
          <p:cNvPr id="8" name="Resi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1907" y="2811838"/>
            <a:ext cx="3297747" cy="1813761"/>
          </a:xfrm>
          <a:prstGeom prst="rect">
            <a:avLst/>
          </a:prstGeom>
        </p:spPr>
      </p:pic>
      <p:pic>
        <p:nvPicPr>
          <p:cNvPr id="9" name="Resim 8"/>
          <p:cNvPicPr>
            <a:picLocks noChangeAspect="1"/>
          </p:cNvPicPr>
          <p:nvPr/>
        </p:nvPicPr>
        <p:blipFill rotWithShape="1">
          <a:blip r:embed="rId6">
            <a:extLst>
              <a:ext uri="{28A0092B-C50C-407E-A947-70E740481C1C}">
                <a14:useLocalDpi xmlns:a14="http://schemas.microsoft.com/office/drawing/2010/main" val="0"/>
              </a:ext>
            </a:extLst>
          </a:blip>
          <a:srcRect l="12948" t="16895" r="12147" b="28789"/>
          <a:stretch/>
        </p:blipFill>
        <p:spPr>
          <a:xfrm>
            <a:off x="5880104" y="4683037"/>
            <a:ext cx="3023264" cy="1315349"/>
          </a:xfrm>
          <a:prstGeom prst="rect">
            <a:avLst/>
          </a:prstGeom>
        </p:spPr>
      </p:pic>
    </p:spTree>
    <p:extLst>
      <p:ext uri="{BB962C8B-B14F-4D97-AF65-F5344CB8AC3E}">
        <p14:creationId xmlns:p14="http://schemas.microsoft.com/office/powerpoint/2010/main" val="172253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Convolutional</a:t>
            </a:r>
            <a:r>
              <a:rPr lang="tr-TR" sz="3200" b="1" i="0" dirty="0">
                <a:solidFill>
                  <a:srgbClr val="D15A3E"/>
                </a:solidFill>
                <a:latin typeface="Arial"/>
                <a:ea typeface="+mj-ea"/>
                <a:cs typeface="+mj-cs"/>
              </a:rPr>
              <a:t> </a:t>
            </a:r>
            <a:r>
              <a:rPr lang="tr-TR" sz="3200" b="1" i="0" dirty="0" err="1">
                <a:solidFill>
                  <a:srgbClr val="D15A3E"/>
                </a:solidFill>
                <a:latin typeface="Arial"/>
                <a:ea typeface="+mj-ea"/>
                <a:cs typeface="+mj-cs"/>
              </a:rPr>
              <a:t>Neural</a:t>
            </a:r>
            <a:r>
              <a:rPr lang="tr-TR" sz="3200" b="1" i="0" dirty="0">
                <a:solidFill>
                  <a:srgbClr val="D15A3E"/>
                </a:solidFill>
                <a:latin typeface="Arial"/>
                <a:ea typeface="+mj-ea"/>
                <a:cs typeface="+mj-cs"/>
              </a:rPr>
              <a:t> Networks</a:t>
            </a:r>
          </a:p>
        </p:txBody>
      </p:sp>
      <p:sp>
        <p:nvSpPr>
          <p:cNvPr id="3" name="İçerik Yer Tutucusu 2"/>
          <p:cNvSpPr>
            <a:spLocks noGrp="1"/>
          </p:cNvSpPr>
          <p:nvPr>
            <p:ph idx="1"/>
          </p:nvPr>
        </p:nvSpPr>
        <p:spPr>
          <a:xfrm>
            <a:off x="1295400" y="1524001"/>
            <a:ext cx="9601200" cy="3809999"/>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12 </a:t>
            </a:r>
            <a:r>
              <a:rPr lang="tr-TR" sz="8000" b="1" dirty="0" err="1">
                <a:solidFill>
                  <a:srgbClr val="D15A3E"/>
                </a:solidFill>
                <a:latin typeface="Arial"/>
                <a:ea typeface="+mj-ea"/>
                <a:cs typeface="+mj-cs"/>
              </a:rPr>
              <a:t>Opsiyonel</a:t>
            </a:r>
            <a:endParaRPr lang="tr-TR" sz="8000" b="1" dirty="0">
              <a:solidFill>
                <a:srgbClr val="D15A3E"/>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4550492"/>
            <a:ext cx="9601200" cy="219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tr-TR" dirty="0">
                <a:hlinkClick r:id="rId3"/>
              </a:rPr>
              <a:t>https://medium.freecodecamp.org/demystifying-gradient-descent-and-backpropagation-via-logistic-regression-based-image-classification-9b5526c2ed46</a:t>
            </a:r>
            <a:endParaRPr lang="tr-TR" dirty="0"/>
          </a:p>
          <a:p>
            <a:pPr lvl="1" indent="-228600">
              <a:spcBef>
                <a:spcPts val="1800"/>
              </a:spcBef>
              <a:buClr>
                <a:srgbClr val="D15A3E"/>
              </a:buClr>
              <a:buFont typeface="Arial"/>
              <a:buChar char="▪"/>
            </a:pPr>
            <a:endParaRPr lang="tr-TR" dirty="0"/>
          </a:p>
        </p:txBody>
      </p:sp>
    </p:spTree>
    <p:extLst>
      <p:ext uri="{BB962C8B-B14F-4D97-AF65-F5344CB8AC3E}">
        <p14:creationId xmlns:p14="http://schemas.microsoft.com/office/powerpoint/2010/main" val="201467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dirty="0">
                <a:solidFill>
                  <a:srgbClr val="2D2E2D"/>
                </a:solidFill>
                <a:latin typeface="Arial"/>
              </a:rPr>
              <a:t>Teşekkürler</a:t>
            </a:r>
            <a:endParaRPr lang="tr-TR" sz="8000" b="1" i="0" baseline="0" dirty="0">
              <a:solidFill>
                <a:srgbClr val="2D2E2D"/>
              </a:solidFill>
              <a:latin typeface="Arial"/>
              <a:ea typeface="+mj-ea"/>
              <a:cs typeface="+mj-cs"/>
            </a:endParaRPr>
          </a:p>
        </p:txBody>
      </p:sp>
      <p:sp>
        <p:nvSpPr>
          <p:cNvPr id="3" name="Alt Başlık 2"/>
          <p:cNvSpPr>
            <a:spLocks noGrp="1"/>
          </p:cNvSpPr>
          <p:nvPr>
            <p:ph type="subTitle" idx="1"/>
          </p:nvPr>
        </p:nvSpPr>
        <p:spPr/>
        <p:txBody>
          <a:bodyPr/>
          <a:lstStyle/>
          <a:p>
            <a:pPr marL="0" indent="0" algn="l">
              <a:spcBef>
                <a:spcPts val="0"/>
              </a:spcBef>
              <a:buNone/>
            </a:pPr>
            <a:r>
              <a:rPr lang="tr-TR" sz="2000" b="0" i="0" dirty="0">
                <a:solidFill>
                  <a:srgbClr val="D15A3E"/>
                </a:solidFill>
              </a:rPr>
              <a:t>Adil Alper DALKIRAN</a:t>
            </a:r>
          </a:p>
        </p:txBody>
      </p:sp>
    </p:spTree>
    <p:extLst>
      <p:ext uri="{BB962C8B-B14F-4D97-AF65-F5344CB8AC3E}">
        <p14:creationId xmlns:p14="http://schemas.microsoft.com/office/powerpoint/2010/main" val="90106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516D788-204D-2344-92A2-01E507399FE2}"/>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377E746-8DA9-FC43-B163-71681DC73280}"/>
              </a:ext>
            </a:extLst>
          </p:cNvPr>
          <p:cNvSpPr>
            <a:spLocks noGrp="1"/>
          </p:cNvSpPr>
          <p:nvPr>
            <p:ph idx="1"/>
          </p:nvPr>
        </p:nvSpPr>
        <p:spPr/>
        <p:txBody>
          <a:bodyPr/>
          <a:lstStyle/>
          <a:p>
            <a:r>
              <a:rPr lang="tr-TR" dirty="0">
                <a:hlinkClick r:id="rId2"/>
              </a:rPr>
              <a:t>https://medium.freecodecamp.org/demystifying-gradient-descent-and-backpropagation-via-logistic-regression-based-image-classification-9b5526c2ed46</a:t>
            </a:r>
            <a:endParaRPr lang="tr-TR" dirty="0"/>
          </a:p>
        </p:txBody>
      </p:sp>
    </p:spTree>
    <p:extLst>
      <p:ext uri="{BB962C8B-B14F-4D97-AF65-F5344CB8AC3E}">
        <p14:creationId xmlns:p14="http://schemas.microsoft.com/office/powerpoint/2010/main" val="226704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Hayatımızda Yapay Zeka</a:t>
            </a:r>
          </a:p>
        </p:txBody>
      </p:sp>
      <p:sp>
        <p:nvSpPr>
          <p:cNvPr id="3" name="İçerik Yer Tutucusu 2"/>
          <p:cNvSpPr>
            <a:spLocks noGrp="1"/>
          </p:cNvSpPr>
          <p:nvPr>
            <p:ph idx="1"/>
          </p:nvPr>
        </p:nvSpPr>
        <p:spPr>
          <a:xfrm>
            <a:off x="1295400" y="1164657"/>
            <a:ext cx="9601200" cy="4626543"/>
          </a:xfrm>
        </p:spPr>
        <p:txBody>
          <a:bodyPr numCol="2" spcCol="72000">
            <a:normAutofit/>
          </a:bodyPr>
          <a:lstStyle/>
          <a:p>
            <a:pPr>
              <a:buClr>
                <a:srgbClr val="D15A3E"/>
              </a:buClr>
              <a:buFont typeface="Arial"/>
              <a:buChar char="▪"/>
            </a:pPr>
            <a:r>
              <a:rPr lang="tr-TR" dirty="0">
                <a:solidFill>
                  <a:srgbClr val="2D2E2D"/>
                </a:solidFill>
                <a:latin typeface="Arial"/>
              </a:rPr>
              <a:t>Müzik ve Film Tahminleme (Netflix, Spotify)</a:t>
            </a:r>
          </a:p>
          <a:p>
            <a:pPr>
              <a:buClr>
                <a:srgbClr val="D15A3E"/>
              </a:buClr>
              <a:buFont typeface="Arial"/>
              <a:buChar char="▪"/>
            </a:pPr>
            <a:r>
              <a:rPr lang="tr-TR" dirty="0">
                <a:solidFill>
                  <a:srgbClr val="2D2E2D"/>
                </a:solidFill>
                <a:latin typeface="Arial"/>
              </a:rPr>
              <a:t>Akıllı Ev Sistemleri</a:t>
            </a:r>
          </a:p>
          <a:p>
            <a:pPr>
              <a:buClr>
                <a:srgbClr val="D15A3E"/>
              </a:buClr>
              <a:buFont typeface="Arial"/>
              <a:buChar char="▪"/>
            </a:pPr>
            <a:r>
              <a:rPr lang="tr-TR" dirty="0">
                <a:solidFill>
                  <a:srgbClr val="2D2E2D"/>
                </a:solidFill>
                <a:latin typeface="Arial"/>
              </a:rPr>
              <a:t>Snapchat/Facebook selfie filtreleri (Caffe2)</a:t>
            </a:r>
          </a:p>
          <a:p>
            <a:pPr>
              <a:buClr>
                <a:srgbClr val="D15A3E"/>
              </a:buClr>
              <a:buFont typeface="Arial"/>
              <a:buChar char="▪"/>
            </a:pPr>
            <a:r>
              <a:rPr lang="tr-TR" dirty="0" err="1">
                <a:solidFill>
                  <a:srgbClr val="2D2E2D"/>
                </a:solidFill>
                <a:latin typeface="Arial"/>
              </a:rPr>
              <a:t>Prisma</a:t>
            </a:r>
            <a:r>
              <a:rPr lang="tr-TR" dirty="0">
                <a:solidFill>
                  <a:srgbClr val="2D2E2D"/>
                </a:solidFill>
                <a:latin typeface="Arial"/>
              </a:rPr>
              <a:t> gibi uygulamalar (Style transfer)</a:t>
            </a:r>
          </a:p>
          <a:p>
            <a:pPr lvl="1" indent="-228600">
              <a:spcBef>
                <a:spcPts val="1800"/>
              </a:spcBef>
              <a:buClr>
                <a:srgbClr val="D15A3E"/>
              </a:buClr>
              <a:buFont typeface="Arial"/>
              <a:buChar char="▪"/>
            </a:pPr>
            <a:endParaRPr lang="tr-TR" sz="1800" b="0" i="0" dirty="0">
              <a:solidFill>
                <a:srgbClr val="2D2E2D"/>
              </a:solidFill>
              <a:latin typeface="Arial"/>
            </a:endParaRPr>
          </a:p>
          <a:p>
            <a:pPr marL="228600" indent="-228600" algn="l" defTabSz="914400">
              <a:lnSpc>
                <a:spcPct val="90000"/>
              </a:lnSpc>
              <a:spcBef>
                <a:spcPts val="1800"/>
              </a:spcBef>
              <a:buClr>
                <a:srgbClr val="D15A3E"/>
              </a:buClr>
              <a:buSzPct val="100000"/>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10 Examples of Artificial Intelligence You’re Using in Daily Life</a:t>
            </a:r>
          </a:p>
          <a:p>
            <a:r>
              <a:rPr lang="tr-TR" dirty="0"/>
              <a:t>https://beebom.com/examples-of-artificial-intelligence/</a:t>
            </a:r>
          </a:p>
        </p:txBody>
      </p:sp>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4215" y="196036"/>
            <a:ext cx="3580195" cy="2386797"/>
          </a:xfrm>
          <a:prstGeom prst="rect">
            <a:avLst/>
          </a:prstGeom>
        </p:spPr>
      </p:pic>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675" y="2744687"/>
            <a:ext cx="5150849" cy="3305128"/>
          </a:xfrm>
          <a:prstGeom prst="rect">
            <a:avLst/>
          </a:prstGeom>
        </p:spPr>
      </p:pic>
      <p:pic>
        <p:nvPicPr>
          <p:cNvPr id="10" name="Resim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0794" y="3670497"/>
            <a:ext cx="2600276" cy="2329414"/>
          </a:xfrm>
          <a:prstGeom prst="rect">
            <a:avLst/>
          </a:prstGeom>
        </p:spPr>
      </p:pic>
    </p:spTree>
    <p:extLst>
      <p:ext uri="{BB962C8B-B14F-4D97-AF65-F5344CB8AC3E}">
        <p14:creationId xmlns:p14="http://schemas.microsoft.com/office/powerpoint/2010/main" val="164376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6" name="Metin kutusu 5">
            <a:extLst>
              <a:ext uri="{FF2B5EF4-FFF2-40B4-BE49-F238E27FC236}">
                <a16:creationId xmlns:a16="http://schemas.microsoft.com/office/drawing/2014/main" id="{B7AAB174-76E8-924F-9987-9E7A06E154AB}"/>
              </a:ext>
            </a:extLst>
          </p:cNvPr>
          <p:cNvSpPr txBox="1"/>
          <p:nvPr/>
        </p:nvSpPr>
        <p:spPr>
          <a:xfrm>
            <a:off x="591312" y="6208621"/>
            <a:ext cx="8726424" cy="369332"/>
          </a:xfrm>
          <a:prstGeom prst="rect">
            <a:avLst/>
          </a:prstGeom>
          <a:noFill/>
        </p:spPr>
        <p:txBody>
          <a:bodyPr wrap="square" rtlCol="0">
            <a:spAutoFit/>
          </a:bodyPr>
          <a:lstStyle/>
          <a:p>
            <a:r>
              <a:rPr lang="tr-TR" dirty="0"/>
              <a:t>Video: </a:t>
            </a:r>
            <a:r>
              <a:rPr lang="tr-TR" dirty="0" err="1"/>
              <a:t>https</a:t>
            </a:r>
            <a:r>
              <a:rPr lang="tr-TR" dirty="0"/>
              <a:t>://</a:t>
            </a:r>
            <a:r>
              <a:rPr lang="tr-TR" dirty="0" err="1"/>
              <a:t>www.youtube.com</a:t>
            </a:r>
            <a:r>
              <a:rPr lang="tr-TR" dirty="0"/>
              <a:t>/</a:t>
            </a:r>
            <a:r>
              <a:rPr lang="tr-TR" dirty="0" err="1"/>
              <a:t>watch?v</a:t>
            </a:r>
            <a:r>
              <a:rPr lang="tr-TR" dirty="0"/>
              <a:t>=V1eYniJ0Rnk</a:t>
            </a:r>
          </a:p>
        </p:txBody>
      </p:sp>
      <p:pic>
        <p:nvPicPr>
          <p:cNvPr id="5" name="Google DeepMind's Deep Q-learning playing Atari Breakout">
            <a:hlinkClick r:id="" action="ppaction://media"/>
            <a:extLst>
              <a:ext uri="{FF2B5EF4-FFF2-40B4-BE49-F238E27FC236}">
                <a16:creationId xmlns:a16="http://schemas.microsoft.com/office/drawing/2014/main" id="{CFA291D1-CC65-B14B-ABDB-CA407CD50143}"/>
              </a:ext>
            </a:extLst>
          </p:cNvPr>
          <p:cNvPicPr>
            <a:picLocks noRot="1" noChangeAspect="1"/>
          </p:cNvPicPr>
          <p:nvPr>
            <a:videoFile r:link="rId1"/>
          </p:nvPr>
        </p:nvPicPr>
        <p:blipFill>
          <a:blip r:embed="rId4"/>
          <a:stretch>
            <a:fillRect/>
          </a:stretch>
        </p:blipFill>
        <p:spPr>
          <a:xfrm>
            <a:off x="2189642" y="280047"/>
            <a:ext cx="7812716" cy="5855282"/>
          </a:xfrm>
          <a:prstGeom prst="rect">
            <a:avLst/>
          </a:prstGeom>
        </p:spPr>
      </p:pic>
      <p:sp>
        <p:nvSpPr>
          <p:cNvPr id="12" name="Başlık 1">
            <a:extLst>
              <a:ext uri="{FF2B5EF4-FFF2-40B4-BE49-F238E27FC236}">
                <a16:creationId xmlns:a16="http://schemas.microsoft.com/office/drawing/2014/main" id="{4A2994BF-8571-A248-B682-98D7D8F62C50}"/>
              </a:ext>
            </a:extLst>
          </p:cNvPr>
          <p:cNvSpPr>
            <a:spLocks noGrp="1"/>
          </p:cNvSpPr>
          <p:nvPr>
            <p:ph type="title"/>
          </p:nvPr>
        </p:nvSpPr>
        <p:spPr>
          <a:xfrm>
            <a:off x="905355" y="0"/>
            <a:ext cx="9601200" cy="242487"/>
          </a:xfrm>
        </p:spPr>
        <p:txBody>
          <a:bodyPr anchor="t" anchorCtr="0">
            <a:normAutofit fontScale="90000"/>
          </a:bodyPr>
          <a:lstStyle/>
          <a:p>
            <a:pPr>
              <a:spcBef>
                <a:spcPts val="0"/>
              </a:spcBef>
            </a:pPr>
            <a:r>
              <a:rPr lang="en" sz="1300" b="0" dirty="0"/>
              <a:t>Video - Google DeepMind's Deep Q-learning playing Atari Breakout (2014)</a:t>
            </a:r>
          </a:p>
        </p:txBody>
      </p:sp>
    </p:spTree>
    <p:extLst>
      <p:ext uri="{BB962C8B-B14F-4D97-AF65-F5344CB8AC3E}">
        <p14:creationId xmlns:p14="http://schemas.microsoft.com/office/powerpoint/2010/main" val="164251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8" name="Başlık 1">
            <a:extLst>
              <a:ext uri="{FF2B5EF4-FFF2-40B4-BE49-F238E27FC236}">
                <a16:creationId xmlns:a16="http://schemas.microsoft.com/office/drawing/2014/main" id="{6803FF0B-60AD-8E42-B4E3-0DE3650DEA19}"/>
              </a:ext>
            </a:extLst>
          </p:cNvPr>
          <p:cNvSpPr>
            <a:spLocks noGrp="1"/>
          </p:cNvSpPr>
          <p:nvPr>
            <p:ph type="title"/>
          </p:nvPr>
        </p:nvSpPr>
        <p:spPr>
          <a:xfrm>
            <a:off x="905355" y="0"/>
            <a:ext cx="9601200" cy="242487"/>
          </a:xfrm>
        </p:spPr>
        <p:txBody>
          <a:bodyPr anchor="t" anchorCtr="0">
            <a:normAutofit fontScale="90000"/>
          </a:bodyPr>
          <a:lstStyle/>
          <a:p>
            <a:pPr>
              <a:spcBef>
                <a:spcPts val="0"/>
              </a:spcBef>
            </a:pPr>
            <a:r>
              <a:rPr lang="en" sz="1300" b="0" dirty="0"/>
              <a:t>Video - Georgia Tech – Simon - Active Keyframe-based Learning From Demonstration (2012)</a:t>
            </a:r>
          </a:p>
        </p:txBody>
      </p:sp>
      <p:sp>
        <p:nvSpPr>
          <p:cNvPr id="9" name="Metin kutusu 8">
            <a:extLst>
              <a:ext uri="{FF2B5EF4-FFF2-40B4-BE49-F238E27FC236}">
                <a16:creationId xmlns:a16="http://schemas.microsoft.com/office/drawing/2014/main" id="{1BC6457D-9B13-9F47-939A-C3846693C51A}"/>
              </a:ext>
            </a:extLst>
          </p:cNvPr>
          <p:cNvSpPr txBox="1"/>
          <p:nvPr/>
        </p:nvSpPr>
        <p:spPr>
          <a:xfrm>
            <a:off x="591312" y="6208621"/>
            <a:ext cx="8726424" cy="369332"/>
          </a:xfrm>
          <a:prstGeom prst="rect">
            <a:avLst/>
          </a:prstGeom>
          <a:noFill/>
        </p:spPr>
        <p:txBody>
          <a:bodyPr wrap="square" rtlCol="0">
            <a:spAutoFit/>
          </a:bodyPr>
          <a:lstStyle/>
          <a:p>
            <a:r>
              <a:rPr lang="tr-TR" dirty="0"/>
              <a:t>Video: </a:t>
            </a:r>
            <a:r>
              <a:rPr lang="tr-TR" dirty="0" err="1"/>
              <a:t>https</a:t>
            </a:r>
            <a:r>
              <a:rPr lang="tr-TR" dirty="0"/>
              <a:t>://</a:t>
            </a:r>
            <a:r>
              <a:rPr lang="tr-TR" dirty="0" err="1"/>
              <a:t>www.youtube.com</a:t>
            </a:r>
            <a:r>
              <a:rPr lang="tr-TR" dirty="0"/>
              <a:t>/</a:t>
            </a:r>
            <a:r>
              <a:rPr lang="tr-TR" dirty="0" err="1"/>
              <a:t>watch?v</a:t>
            </a:r>
            <a:r>
              <a:rPr lang="tr-TR" dirty="0"/>
              <a:t>=S1wXI35GG7k</a:t>
            </a:r>
          </a:p>
        </p:txBody>
      </p:sp>
      <p:pic>
        <p:nvPicPr>
          <p:cNvPr id="12" name="Active Keyframe-based Learning From Demonstration">
            <a:hlinkClick r:id="" action="ppaction://media"/>
            <a:extLst>
              <a:ext uri="{FF2B5EF4-FFF2-40B4-BE49-F238E27FC236}">
                <a16:creationId xmlns:a16="http://schemas.microsoft.com/office/drawing/2014/main" id="{395683C5-6D2D-434D-81E4-FA86131787EE}"/>
              </a:ext>
            </a:extLst>
          </p:cNvPr>
          <p:cNvPicPr>
            <a:picLocks noRot="1" noChangeAspect="1"/>
          </p:cNvPicPr>
          <p:nvPr>
            <a:videoFile r:link="rId1"/>
          </p:nvPr>
        </p:nvPicPr>
        <p:blipFill>
          <a:blip r:embed="rId4"/>
          <a:stretch>
            <a:fillRect/>
          </a:stretch>
        </p:blipFill>
        <p:spPr>
          <a:xfrm>
            <a:off x="2189643" y="280047"/>
            <a:ext cx="7812714" cy="5855280"/>
          </a:xfrm>
          <a:prstGeom prst="rect">
            <a:avLst/>
          </a:prstGeom>
        </p:spPr>
      </p:pic>
    </p:spTree>
    <p:extLst>
      <p:ext uri="{BB962C8B-B14F-4D97-AF65-F5344CB8AC3E}">
        <p14:creationId xmlns:p14="http://schemas.microsoft.com/office/powerpoint/2010/main" val="323947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8" name="Başlık 1">
            <a:extLst>
              <a:ext uri="{FF2B5EF4-FFF2-40B4-BE49-F238E27FC236}">
                <a16:creationId xmlns:a16="http://schemas.microsoft.com/office/drawing/2014/main" id="{6803FF0B-60AD-8E42-B4E3-0DE3650DEA19}"/>
              </a:ext>
            </a:extLst>
          </p:cNvPr>
          <p:cNvSpPr>
            <a:spLocks noGrp="1"/>
          </p:cNvSpPr>
          <p:nvPr>
            <p:ph type="title"/>
          </p:nvPr>
        </p:nvSpPr>
        <p:spPr>
          <a:xfrm>
            <a:off x="905355" y="0"/>
            <a:ext cx="9601200" cy="242487"/>
          </a:xfrm>
        </p:spPr>
        <p:txBody>
          <a:bodyPr anchor="t" anchorCtr="0">
            <a:normAutofit fontScale="90000"/>
          </a:bodyPr>
          <a:lstStyle/>
          <a:p>
            <a:pPr>
              <a:spcBef>
                <a:spcPts val="0"/>
              </a:spcBef>
            </a:pPr>
            <a:r>
              <a:rPr lang="en" sz="1300" b="0" dirty="0"/>
              <a:t>Video - Georgia Tech – </a:t>
            </a:r>
            <a:r>
              <a:rPr lang="tr-TR" sz="1300" b="0" dirty="0" err="1"/>
              <a:t>Simon</a:t>
            </a:r>
            <a:r>
              <a:rPr lang="tr-TR" sz="1300" b="0" dirty="0"/>
              <a:t> CHI 2010 -- Interactive Learning</a:t>
            </a:r>
            <a:endParaRPr lang="en" sz="1300" b="0" dirty="0"/>
          </a:p>
        </p:txBody>
      </p:sp>
      <p:sp>
        <p:nvSpPr>
          <p:cNvPr id="9" name="Metin kutusu 8">
            <a:extLst>
              <a:ext uri="{FF2B5EF4-FFF2-40B4-BE49-F238E27FC236}">
                <a16:creationId xmlns:a16="http://schemas.microsoft.com/office/drawing/2014/main" id="{1BC6457D-9B13-9F47-939A-C3846693C51A}"/>
              </a:ext>
            </a:extLst>
          </p:cNvPr>
          <p:cNvSpPr txBox="1"/>
          <p:nvPr/>
        </p:nvSpPr>
        <p:spPr>
          <a:xfrm>
            <a:off x="591312" y="6208621"/>
            <a:ext cx="8726424" cy="369332"/>
          </a:xfrm>
          <a:prstGeom prst="rect">
            <a:avLst/>
          </a:prstGeom>
          <a:noFill/>
        </p:spPr>
        <p:txBody>
          <a:bodyPr wrap="square" rtlCol="0">
            <a:spAutoFit/>
          </a:bodyPr>
          <a:lstStyle/>
          <a:p>
            <a:r>
              <a:rPr lang="tr-TR" dirty="0"/>
              <a:t>Video: </a:t>
            </a:r>
            <a:r>
              <a:rPr lang="tr-TR" dirty="0" err="1"/>
              <a:t>https</a:t>
            </a:r>
            <a:r>
              <a:rPr lang="tr-TR" dirty="0"/>
              <a:t>://</a:t>
            </a:r>
            <a:r>
              <a:rPr lang="tr-TR" dirty="0" err="1"/>
              <a:t>www.youtube.com</a:t>
            </a:r>
            <a:r>
              <a:rPr lang="tr-TR" dirty="0"/>
              <a:t>/</a:t>
            </a:r>
            <a:r>
              <a:rPr lang="tr-TR" dirty="0" err="1"/>
              <a:t>watch?v</a:t>
            </a:r>
            <a:r>
              <a:rPr lang="tr-TR" dirty="0"/>
              <a:t>=JL-M-1utrlY</a:t>
            </a:r>
          </a:p>
        </p:txBody>
      </p:sp>
      <p:pic>
        <p:nvPicPr>
          <p:cNvPr id="2" name="Simon CHI 2010 -- Interactive Learning">
            <a:hlinkClick r:id="" action="ppaction://media"/>
            <a:extLst>
              <a:ext uri="{FF2B5EF4-FFF2-40B4-BE49-F238E27FC236}">
                <a16:creationId xmlns:a16="http://schemas.microsoft.com/office/drawing/2014/main" id="{F74084B2-D491-7644-AB6D-B7BF3AD6BE38}"/>
              </a:ext>
            </a:extLst>
          </p:cNvPr>
          <p:cNvPicPr>
            <a:picLocks noRot="1" noChangeAspect="1"/>
          </p:cNvPicPr>
          <p:nvPr>
            <a:videoFile r:link="rId1"/>
          </p:nvPr>
        </p:nvPicPr>
        <p:blipFill>
          <a:blip r:embed="rId4"/>
          <a:stretch>
            <a:fillRect/>
          </a:stretch>
        </p:blipFill>
        <p:spPr>
          <a:xfrm>
            <a:off x="2186098" y="251675"/>
            <a:ext cx="7819804" cy="5860594"/>
          </a:xfrm>
          <a:prstGeom prst="rect">
            <a:avLst/>
          </a:prstGeom>
        </p:spPr>
      </p:pic>
    </p:spTree>
    <p:extLst>
      <p:ext uri="{BB962C8B-B14F-4D97-AF65-F5344CB8AC3E}">
        <p14:creationId xmlns:p14="http://schemas.microsoft.com/office/powerpoint/2010/main" val="175414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72992" y="462910"/>
            <a:ext cx="3425120" cy="5693343"/>
          </a:xfrm>
        </p:spPr>
        <p:txBody>
          <a:bodyPr numCol="1" spcCol="0">
            <a:normAutofit fontScale="77500" lnSpcReduction="20000"/>
          </a:bodyPr>
          <a:lstStyle/>
          <a:p>
            <a:pPr>
              <a:buClr>
                <a:srgbClr val="D15A3E"/>
              </a:buClr>
              <a:buFont typeface="Arial"/>
              <a:buChar char="▪"/>
            </a:pPr>
            <a:r>
              <a:rPr lang="tr-TR" dirty="0" err="1"/>
              <a:t>This</a:t>
            </a:r>
            <a:r>
              <a:rPr lang="tr-TR" dirty="0"/>
              <a:t> is an example of my reinforcement learning robot with help of Q-Learning and a simple feed-forward ANN. Learns to quickly move forward (positive reward).</a:t>
            </a:r>
          </a:p>
          <a:p>
            <a:pPr>
              <a:buClr>
                <a:srgbClr val="D15A3E"/>
              </a:buClr>
              <a:buFont typeface="Arial"/>
              <a:buChar char="▪"/>
            </a:pPr>
            <a:r>
              <a:rPr lang="tr-TR" dirty="0"/>
              <a:t>The agent can read the distance from the ultrasonic distance sensor and gives rewards after each move. </a:t>
            </a:r>
          </a:p>
          <a:p>
            <a:pPr>
              <a:buClr>
                <a:srgbClr val="D15A3E"/>
              </a:buClr>
              <a:buFont typeface="Arial"/>
              <a:buChar char="▪"/>
            </a:pPr>
            <a:r>
              <a:rPr lang="tr-TR" dirty="0"/>
              <a:t>The ANN has 12 output neurons. Each servo motor can be set with three different positions.</a:t>
            </a:r>
          </a:p>
          <a:p>
            <a:pPr>
              <a:buClr>
                <a:srgbClr val="D15A3E"/>
              </a:buClr>
              <a:buFont typeface="Arial"/>
              <a:buChar char="▪"/>
            </a:pPr>
            <a:r>
              <a:rPr lang="tr-TR" dirty="0"/>
              <a:t>The ANN has 12 input neurons: actual servo position and a some position history (two extra positions).</a:t>
            </a:r>
          </a:p>
          <a:p>
            <a:pPr>
              <a:buClr>
                <a:srgbClr val="D15A3E"/>
              </a:buClr>
              <a:buFont typeface="Arial"/>
              <a:buChar char="▪"/>
            </a:pPr>
            <a:r>
              <a:rPr lang="tr-TR" dirty="0"/>
              <a:t>Q-Learning:</a:t>
            </a:r>
          </a:p>
          <a:p>
            <a:pPr>
              <a:buClr>
                <a:srgbClr val="D15A3E"/>
              </a:buClr>
              <a:buFont typeface="Arial"/>
              <a:buChar char="▪"/>
            </a:pPr>
            <a:r>
              <a:rPr lang="tr-TR" dirty="0"/>
              <a:t>700 learn moves (10 minutes to execute)</a:t>
            </a:r>
          </a:p>
          <a:p>
            <a:pPr>
              <a:buClr>
                <a:srgbClr val="D15A3E"/>
              </a:buClr>
              <a:buFont typeface="Arial"/>
              <a:buChar char="▪"/>
            </a:pPr>
            <a:r>
              <a:rPr lang="tr-TR" dirty="0"/>
              <a:t>Epsilon greedy strategy to slowly do winner moves instead random moves</a:t>
            </a:r>
          </a:p>
          <a:p>
            <a:pPr>
              <a:buClr>
                <a:srgbClr val="D15A3E"/>
              </a:buClr>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8" name="Başlık 1">
            <a:extLst>
              <a:ext uri="{FF2B5EF4-FFF2-40B4-BE49-F238E27FC236}">
                <a16:creationId xmlns:a16="http://schemas.microsoft.com/office/drawing/2014/main" id="{1703441A-3327-E54B-9A49-0DE58E50970E}"/>
              </a:ext>
            </a:extLst>
          </p:cNvPr>
          <p:cNvSpPr>
            <a:spLocks noGrp="1"/>
          </p:cNvSpPr>
          <p:nvPr>
            <p:ph type="title"/>
          </p:nvPr>
        </p:nvSpPr>
        <p:spPr>
          <a:xfrm>
            <a:off x="905355" y="0"/>
            <a:ext cx="9601200" cy="242487"/>
          </a:xfrm>
        </p:spPr>
        <p:txBody>
          <a:bodyPr anchor="t" anchorCtr="0">
            <a:normAutofit fontScale="90000"/>
          </a:bodyPr>
          <a:lstStyle/>
          <a:p>
            <a:pPr>
              <a:spcBef>
                <a:spcPts val="0"/>
              </a:spcBef>
            </a:pPr>
            <a:r>
              <a:rPr lang="en" sz="1300" b="0" dirty="0"/>
              <a:t>Video - Robot trains with Q-Learning and an artificial neural network (reinforcement learning) (2016)</a:t>
            </a:r>
          </a:p>
        </p:txBody>
      </p:sp>
      <p:sp>
        <p:nvSpPr>
          <p:cNvPr id="9" name="Metin kutusu 8">
            <a:extLst>
              <a:ext uri="{FF2B5EF4-FFF2-40B4-BE49-F238E27FC236}">
                <a16:creationId xmlns:a16="http://schemas.microsoft.com/office/drawing/2014/main" id="{B9C5E5C0-3026-F043-9476-F95A93CB7A47}"/>
              </a:ext>
            </a:extLst>
          </p:cNvPr>
          <p:cNvSpPr txBox="1"/>
          <p:nvPr/>
        </p:nvSpPr>
        <p:spPr>
          <a:xfrm>
            <a:off x="591312" y="6208621"/>
            <a:ext cx="8726424" cy="584775"/>
          </a:xfrm>
          <a:prstGeom prst="rect">
            <a:avLst/>
          </a:prstGeom>
          <a:noFill/>
        </p:spPr>
        <p:txBody>
          <a:bodyPr wrap="square" rtlCol="0">
            <a:spAutoFit/>
          </a:bodyPr>
          <a:lstStyle/>
          <a:p>
            <a:r>
              <a:rPr lang="tr-TR" sz="1400" dirty="0"/>
              <a:t>Video: </a:t>
            </a:r>
            <a:r>
              <a:rPr lang="tr-TR" sz="1400" dirty="0" err="1"/>
              <a:t>https</a:t>
            </a:r>
            <a:r>
              <a:rPr lang="tr-TR" sz="1400" dirty="0"/>
              <a:t>://</a:t>
            </a:r>
            <a:r>
              <a:rPr lang="tr-TR" sz="1400" dirty="0" err="1"/>
              <a:t>www.youtube.com</a:t>
            </a:r>
            <a:r>
              <a:rPr lang="tr-TR" sz="1400" dirty="0"/>
              <a:t>/</a:t>
            </a:r>
            <a:r>
              <a:rPr lang="tr-TR" sz="1400" dirty="0" err="1"/>
              <a:t>watch?v</a:t>
            </a:r>
            <a:r>
              <a:rPr lang="tr-TR" sz="1400" dirty="0"/>
              <a:t>=fHCm0gQRzC4</a:t>
            </a:r>
          </a:p>
          <a:p>
            <a:r>
              <a:rPr lang="tr-TR" sz="1400" dirty="0" err="1"/>
              <a:t>Blog</a:t>
            </a:r>
            <a:r>
              <a:rPr lang="tr-TR" sz="1400" dirty="0"/>
              <a:t>: </a:t>
            </a:r>
            <a:r>
              <a:rPr lang="tr-TR" sz="1400" dirty="0" err="1"/>
              <a:t>https</a:t>
            </a:r>
            <a:r>
              <a:rPr lang="tr-TR" sz="1400" dirty="0"/>
              <a:t>://sebastianfoerster86.wordpress.com/2016/11/07/robot-</a:t>
            </a:r>
            <a:r>
              <a:rPr lang="tr-TR" sz="1400" dirty="0" err="1"/>
              <a:t>controlled</a:t>
            </a:r>
            <a:r>
              <a:rPr lang="tr-TR" sz="1400" dirty="0"/>
              <a:t>-</a:t>
            </a:r>
            <a:r>
              <a:rPr lang="tr-TR" sz="1400" dirty="0" err="1"/>
              <a:t>by</a:t>
            </a:r>
            <a:r>
              <a:rPr lang="tr-TR" sz="1400" dirty="0"/>
              <a:t>-</a:t>
            </a:r>
            <a:r>
              <a:rPr lang="tr-TR" sz="1400" dirty="0" err="1"/>
              <a:t>artificial</a:t>
            </a:r>
            <a:r>
              <a:rPr lang="tr-TR" sz="1400" dirty="0"/>
              <a:t>-</a:t>
            </a:r>
            <a:r>
              <a:rPr lang="tr-TR" sz="1400" dirty="0" err="1"/>
              <a:t>neural</a:t>
            </a:r>
            <a:r>
              <a:rPr lang="tr-TR" sz="1400" dirty="0"/>
              <a:t>-network</a:t>
            </a:r>
            <a:r>
              <a:rPr lang="tr-TR" dirty="0"/>
              <a:t>/</a:t>
            </a:r>
          </a:p>
        </p:txBody>
      </p:sp>
      <p:pic>
        <p:nvPicPr>
          <p:cNvPr id="10" name="Robot trains with Q-Learning and an artificial neural network (reinforcement learning)">
            <a:hlinkClick r:id="" action="ppaction://media"/>
            <a:extLst>
              <a:ext uri="{FF2B5EF4-FFF2-40B4-BE49-F238E27FC236}">
                <a16:creationId xmlns:a16="http://schemas.microsoft.com/office/drawing/2014/main" id="{0A3975B0-666F-F645-B6A8-B22A22A1E26F}"/>
              </a:ext>
            </a:extLst>
          </p:cNvPr>
          <p:cNvPicPr>
            <a:picLocks noRot="1" noChangeAspect="1"/>
          </p:cNvPicPr>
          <p:nvPr>
            <a:videoFile r:link="rId1"/>
          </p:nvPr>
        </p:nvPicPr>
        <p:blipFill>
          <a:blip r:embed="rId4"/>
          <a:stretch>
            <a:fillRect/>
          </a:stretch>
        </p:blipFill>
        <p:spPr>
          <a:xfrm>
            <a:off x="3487045" y="1001261"/>
            <a:ext cx="8631963" cy="4855479"/>
          </a:xfrm>
          <a:prstGeom prst="rect">
            <a:avLst/>
          </a:prstGeom>
        </p:spPr>
      </p:pic>
    </p:spTree>
    <p:extLst>
      <p:ext uri="{BB962C8B-B14F-4D97-AF65-F5344CB8AC3E}">
        <p14:creationId xmlns:p14="http://schemas.microsoft.com/office/powerpoint/2010/main" val="48500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905355" y="0"/>
            <a:ext cx="9601200" cy="242487"/>
          </a:xfrm>
        </p:spPr>
        <p:txBody>
          <a:bodyPr anchor="t" anchorCtr="0">
            <a:normAutofit fontScale="90000"/>
          </a:bodyPr>
          <a:lstStyle/>
          <a:p>
            <a:pPr>
              <a:spcBef>
                <a:spcPts val="0"/>
              </a:spcBef>
            </a:pPr>
            <a:r>
              <a:rPr lang="en" sz="1300" b="0" dirty="0"/>
              <a:t>Video - </a:t>
            </a:r>
            <a:r>
              <a:rPr lang="en" sz="1300" b="0" dirty="0" err="1"/>
              <a:t>Tensorflow</a:t>
            </a:r>
            <a:r>
              <a:rPr lang="en" sz="1300" b="0" dirty="0"/>
              <a:t> Mask RCNN - Inception v2 - 4K video</a:t>
            </a:r>
            <a:endParaRPr lang="tr-TR" sz="1300" b="1" i="0" dirty="0">
              <a:solidFill>
                <a:srgbClr val="D15A3E"/>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6" name="Metin kutusu 5">
            <a:extLst>
              <a:ext uri="{FF2B5EF4-FFF2-40B4-BE49-F238E27FC236}">
                <a16:creationId xmlns:a16="http://schemas.microsoft.com/office/drawing/2014/main" id="{73FF680B-7005-2D43-8EC0-F035A66D3FB8}"/>
              </a:ext>
            </a:extLst>
          </p:cNvPr>
          <p:cNvSpPr txBox="1"/>
          <p:nvPr/>
        </p:nvSpPr>
        <p:spPr>
          <a:xfrm>
            <a:off x="591312" y="6208621"/>
            <a:ext cx="8726424" cy="492443"/>
          </a:xfrm>
          <a:prstGeom prst="rect">
            <a:avLst/>
          </a:prstGeom>
          <a:noFill/>
        </p:spPr>
        <p:txBody>
          <a:bodyPr wrap="square" rtlCol="0">
            <a:spAutoFit/>
          </a:bodyPr>
          <a:lstStyle/>
          <a:p>
            <a:r>
              <a:rPr lang="tr-TR" sz="1300" dirty="0"/>
              <a:t>Video: </a:t>
            </a:r>
            <a:r>
              <a:rPr lang="tr-TR" sz="1300" dirty="0" err="1"/>
              <a:t>https</a:t>
            </a:r>
            <a:r>
              <a:rPr lang="tr-TR" sz="1300" dirty="0"/>
              <a:t>://</a:t>
            </a:r>
            <a:r>
              <a:rPr lang="tr-TR" sz="1300" dirty="0" err="1"/>
              <a:t>www.youtube.com</a:t>
            </a:r>
            <a:r>
              <a:rPr lang="tr-TR" sz="1300" dirty="0"/>
              <a:t>/</a:t>
            </a:r>
            <a:r>
              <a:rPr lang="tr-TR" sz="1300" dirty="0" err="1"/>
              <a:t>watch?v</a:t>
            </a:r>
            <a:r>
              <a:rPr lang="tr-TR" sz="1300" dirty="0"/>
              <a:t>=Yqj7h7qw1Mw</a:t>
            </a:r>
          </a:p>
          <a:p>
            <a:r>
              <a:rPr lang="tr-TR" sz="1300" dirty="0" err="1"/>
              <a:t>Code</a:t>
            </a:r>
            <a:r>
              <a:rPr lang="tr-TR" sz="1300" dirty="0"/>
              <a:t>: </a:t>
            </a:r>
            <a:r>
              <a:rPr lang="tr-TR" sz="1300" dirty="0" err="1"/>
              <a:t>https</a:t>
            </a:r>
            <a:r>
              <a:rPr lang="tr-TR" sz="1300" dirty="0"/>
              <a:t>://</a:t>
            </a:r>
            <a:r>
              <a:rPr lang="tr-TR" sz="1300" dirty="0" err="1"/>
              <a:t>github.com</a:t>
            </a:r>
            <a:r>
              <a:rPr lang="tr-TR" sz="1300" dirty="0"/>
              <a:t>/</a:t>
            </a:r>
            <a:r>
              <a:rPr lang="tr-TR" sz="1300" dirty="0" err="1"/>
              <a:t>tensorflow</a:t>
            </a:r>
            <a:r>
              <a:rPr lang="tr-TR" sz="1300" dirty="0"/>
              <a:t>/</a:t>
            </a:r>
            <a:r>
              <a:rPr lang="tr-TR" sz="1300" dirty="0" err="1"/>
              <a:t>models</a:t>
            </a:r>
            <a:r>
              <a:rPr lang="tr-TR" sz="1300" dirty="0"/>
              <a:t>/</a:t>
            </a:r>
            <a:r>
              <a:rPr lang="tr-TR" sz="1300" dirty="0" err="1"/>
              <a:t>blob</a:t>
            </a:r>
            <a:r>
              <a:rPr lang="tr-TR" sz="1300" dirty="0"/>
              <a:t>/</a:t>
            </a:r>
            <a:r>
              <a:rPr lang="tr-TR" sz="1300" dirty="0" err="1"/>
              <a:t>master</a:t>
            </a:r>
            <a:r>
              <a:rPr lang="tr-TR" sz="1300" dirty="0"/>
              <a:t>/</a:t>
            </a:r>
            <a:r>
              <a:rPr lang="tr-TR" sz="1300" dirty="0" err="1"/>
              <a:t>research</a:t>
            </a:r>
            <a:r>
              <a:rPr lang="tr-TR" sz="1300" dirty="0"/>
              <a:t>/</a:t>
            </a:r>
            <a:r>
              <a:rPr lang="tr-TR" sz="1300" dirty="0" err="1"/>
              <a:t>object_detection</a:t>
            </a:r>
            <a:r>
              <a:rPr lang="tr-TR" sz="1300" dirty="0"/>
              <a:t>/g3doc/</a:t>
            </a:r>
            <a:r>
              <a:rPr lang="tr-TR" sz="1300" dirty="0" err="1"/>
              <a:t>detection_model_zoo.md</a:t>
            </a:r>
            <a:endParaRPr lang="tr-TR" sz="1300" dirty="0"/>
          </a:p>
        </p:txBody>
      </p:sp>
      <p:pic>
        <p:nvPicPr>
          <p:cNvPr id="3" name="Tensorflow Mask RCNN - Inception v2 - 4K video">
            <a:hlinkClick r:id="" action="ppaction://media"/>
            <a:extLst>
              <a:ext uri="{FF2B5EF4-FFF2-40B4-BE49-F238E27FC236}">
                <a16:creationId xmlns:a16="http://schemas.microsoft.com/office/drawing/2014/main" id="{FD5D131A-87FE-264C-A669-8E1C02AD1593}"/>
              </a:ext>
            </a:extLst>
          </p:cNvPr>
          <p:cNvPicPr>
            <a:picLocks noRot="1" noChangeAspect="1"/>
          </p:cNvPicPr>
          <p:nvPr>
            <a:videoFile r:link="rId1"/>
          </p:nvPr>
        </p:nvPicPr>
        <p:blipFill>
          <a:blip r:embed="rId4"/>
          <a:stretch>
            <a:fillRect/>
          </a:stretch>
        </p:blipFill>
        <p:spPr>
          <a:xfrm>
            <a:off x="879127" y="242487"/>
            <a:ext cx="10433747" cy="5868983"/>
          </a:xfrm>
          <a:prstGeom prst="rect">
            <a:avLst/>
          </a:prstGeom>
        </p:spPr>
      </p:pic>
    </p:spTree>
    <p:extLst>
      <p:ext uri="{BB962C8B-B14F-4D97-AF65-F5344CB8AC3E}">
        <p14:creationId xmlns:p14="http://schemas.microsoft.com/office/powerpoint/2010/main" val="42452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905355" y="0"/>
            <a:ext cx="9601200" cy="242487"/>
          </a:xfrm>
        </p:spPr>
        <p:txBody>
          <a:bodyPr anchor="t" anchorCtr="0">
            <a:normAutofit fontScale="90000"/>
          </a:bodyPr>
          <a:lstStyle/>
          <a:p>
            <a:pPr>
              <a:spcBef>
                <a:spcPts val="0"/>
              </a:spcBef>
            </a:pPr>
            <a:r>
              <a:rPr lang="en" sz="1300" b="0" dirty="0"/>
              <a:t>Video - Progressive Growing of GANs for Improved Quality, Stability, and Variation</a:t>
            </a:r>
            <a:endParaRPr lang="tr-TR" sz="1300" b="1" i="0" dirty="0">
              <a:solidFill>
                <a:srgbClr val="D15A3E"/>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6" name="Metin kutusu 5">
            <a:extLst>
              <a:ext uri="{FF2B5EF4-FFF2-40B4-BE49-F238E27FC236}">
                <a16:creationId xmlns:a16="http://schemas.microsoft.com/office/drawing/2014/main" id="{73FF680B-7005-2D43-8EC0-F035A66D3FB8}"/>
              </a:ext>
            </a:extLst>
          </p:cNvPr>
          <p:cNvSpPr txBox="1"/>
          <p:nvPr/>
        </p:nvSpPr>
        <p:spPr>
          <a:xfrm>
            <a:off x="591312" y="6208621"/>
            <a:ext cx="8726424" cy="692497"/>
          </a:xfrm>
          <a:prstGeom prst="rect">
            <a:avLst/>
          </a:prstGeom>
          <a:noFill/>
        </p:spPr>
        <p:txBody>
          <a:bodyPr wrap="square" rtlCol="0">
            <a:spAutoFit/>
          </a:bodyPr>
          <a:lstStyle/>
          <a:p>
            <a:r>
              <a:rPr lang="tr-TR" sz="1300" dirty="0"/>
              <a:t>Video: </a:t>
            </a:r>
            <a:r>
              <a:rPr lang="tr-TR" sz="1300" dirty="0" err="1"/>
              <a:t>https</a:t>
            </a:r>
            <a:r>
              <a:rPr lang="tr-TR" sz="1300" dirty="0"/>
              <a:t>://</a:t>
            </a:r>
            <a:r>
              <a:rPr lang="tr-TR" sz="1300" dirty="0" err="1"/>
              <a:t>www.youtube.com</a:t>
            </a:r>
            <a:r>
              <a:rPr lang="tr-TR" sz="1300" dirty="0"/>
              <a:t>/</a:t>
            </a:r>
            <a:r>
              <a:rPr lang="tr-TR" sz="1300" dirty="0" err="1"/>
              <a:t>watch?v</a:t>
            </a:r>
            <a:r>
              <a:rPr lang="tr-TR" sz="1300" dirty="0"/>
              <a:t>=G06dEcZ-QTg</a:t>
            </a:r>
          </a:p>
          <a:p>
            <a:r>
              <a:rPr lang="tr-TR" sz="1300" dirty="0" err="1"/>
              <a:t>Paper</a:t>
            </a:r>
            <a:r>
              <a:rPr lang="tr-TR" sz="1300" dirty="0"/>
              <a:t>: http://</a:t>
            </a:r>
            <a:r>
              <a:rPr lang="tr-TR" sz="1300" dirty="0" err="1"/>
              <a:t>arxiv.org</a:t>
            </a:r>
            <a:r>
              <a:rPr lang="tr-TR" sz="1300" dirty="0"/>
              <a:t>/</a:t>
            </a:r>
            <a:r>
              <a:rPr lang="tr-TR" sz="1300" dirty="0" err="1"/>
              <a:t>abs</a:t>
            </a:r>
            <a:r>
              <a:rPr lang="tr-TR" sz="1300" dirty="0"/>
              <a:t>/1710.10196</a:t>
            </a:r>
          </a:p>
          <a:p>
            <a:r>
              <a:rPr lang="tr-TR" sz="1300" dirty="0" err="1"/>
              <a:t>Code</a:t>
            </a:r>
            <a:r>
              <a:rPr lang="tr-TR" sz="1300" dirty="0"/>
              <a:t>: </a:t>
            </a:r>
            <a:r>
              <a:rPr lang="tr-TR" sz="1300" dirty="0" err="1"/>
              <a:t>https</a:t>
            </a:r>
            <a:r>
              <a:rPr lang="tr-TR" sz="1300" dirty="0"/>
              <a:t>://</a:t>
            </a:r>
            <a:r>
              <a:rPr lang="tr-TR" sz="1300" dirty="0" err="1"/>
              <a:t>github.com</a:t>
            </a:r>
            <a:r>
              <a:rPr lang="tr-TR" sz="1300" dirty="0"/>
              <a:t>/</a:t>
            </a:r>
            <a:r>
              <a:rPr lang="tr-TR" sz="1300" dirty="0" err="1"/>
              <a:t>tkarras</a:t>
            </a:r>
            <a:r>
              <a:rPr lang="tr-TR" sz="1300" dirty="0"/>
              <a:t>/</a:t>
            </a:r>
            <a:r>
              <a:rPr lang="tr-TR" sz="1300" dirty="0" err="1"/>
              <a:t>progressive_growing_of_gans</a:t>
            </a:r>
            <a:endParaRPr lang="tr-TR" sz="1300" dirty="0"/>
          </a:p>
        </p:txBody>
      </p:sp>
      <p:pic>
        <p:nvPicPr>
          <p:cNvPr id="9" name="Progressive Growing of GANs for Improved Quality, Stability, and Variation">
            <a:hlinkClick r:id="" action="ppaction://media"/>
            <a:extLst>
              <a:ext uri="{FF2B5EF4-FFF2-40B4-BE49-F238E27FC236}">
                <a16:creationId xmlns:a16="http://schemas.microsoft.com/office/drawing/2014/main" id="{5A50AAE6-E107-2346-A1C9-76842F604CDE}"/>
              </a:ext>
            </a:extLst>
          </p:cNvPr>
          <p:cNvPicPr>
            <a:picLocks noRot="1" noChangeAspect="1"/>
          </p:cNvPicPr>
          <p:nvPr>
            <a:videoFile r:link="rId1"/>
          </p:nvPr>
        </p:nvPicPr>
        <p:blipFill>
          <a:blip r:embed="rId4"/>
          <a:stretch>
            <a:fillRect/>
          </a:stretch>
        </p:blipFill>
        <p:spPr>
          <a:xfrm>
            <a:off x="838994" y="242487"/>
            <a:ext cx="10514012" cy="5914132"/>
          </a:xfrm>
          <a:prstGeom prst="rect">
            <a:avLst/>
          </a:prstGeom>
        </p:spPr>
      </p:pic>
    </p:spTree>
    <p:extLst>
      <p:ext uri="{BB962C8B-B14F-4D97-AF65-F5344CB8AC3E}">
        <p14:creationId xmlns:p14="http://schemas.microsoft.com/office/powerpoint/2010/main" val="316879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8" name="Metin kutusu 7">
            <a:extLst>
              <a:ext uri="{FF2B5EF4-FFF2-40B4-BE49-F238E27FC236}">
                <a16:creationId xmlns:a16="http://schemas.microsoft.com/office/drawing/2014/main" id="{4C97998E-011C-D740-853D-82346624E8E6}"/>
              </a:ext>
            </a:extLst>
          </p:cNvPr>
          <p:cNvSpPr txBox="1"/>
          <p:nvPr/>
        </p:nvSpPr>
        <p:spPr>
          <a:xfrm>
            <a:off x="591312" y="6208621"/>
            <a:ext cx="8726424" cy="646331"/>
          </a:xfrm>
          <a:prstGeom prst="rect">
            <a:avLst/>
          </a:prstGeom>
          <a:noFill/>
        </p:spPr>
        <p:txBody>
          <a:bodyPr wrap="square" rtlCol="0">
            <a:spAutoFit/>
          </a:bodyPr>
          <a:lstStyle/>
          <a:p>
            <a:r>
              <a:rPr lang="tr-TR" dirty="0"/>
              <a:t>Video: </a:t>
            </a:r>
            <a:r>
              <a:rPr lang="tr-TR" dirty="0" err="1"/>
              <a:t>https</a:t>
            </a:r>
            <a:r>
              <a:rPr lang="tr-TR" dirty="0"/>
              <a:t>://</a:t>
            </a:r>
            <a:r>
              <a:rPr lang="tr-TR" dirty="0" err="1"/>
              <a:t>www.youtube.com</a:t>
            </a:r>
            <a:r>
              <a:rPr lang="tr-TR" dirty="0"/>
              <a:t>/</a:t>
            </a:r>
            <a:r>
              <a:rPr lang="tr-TR" dirty="0" err="1"/>
              <a:t>watch?v</a:t>
            </a:r>
            <a:r>
              <a:rPr lang="tr-TR" dirty="0"/>
              <a:t>=</a:t>
            </a:r>
            <a:r>
              <a:rPr lang="tr-TR" dirty="0" err="1"/>
              <a:t>kSLJriaOumA</a:t>
            </a:r>
            <a:endParaRPr lang="tr-TR" dirty="0"/>
          </a:p>
          <a:p>
            <a:r>
              <a:rPr lang="tr-TR" dirty="0" err="1"/>
              <a:t>Paper</a:t>
            </a:r>
            <a:r>
              <a:rPr lang="tr-TR" dirty="0"/>
              <a:t>: http://</a:t>
            </a:r>
            <a:r>
              <a:rPr lang="tr-TR" dirty="0" err="1"/>
              <a:t>stylegan.xyz</a:t>
            </a:r>
            <a:r>
              <a:rPr lang="tr-TR" dirty="0"/>
              <a:t>/</a:t>
            </a:r>
            <a:r>
              <a:rPr lang="tr-TR" dirty="0" err="1"/>
              <a:t>paper</a:t>
            </a:r>
            <a:endParaRPr lang="tr-TR" dirty="0"/>
          </a:p>
        </p:txBody>
      </p:sp>
      <p:sp>
        <p:nvSpPr>
          <p:cNvPr id="13" name="Başlık 1">
            <a:extLst>
              <a:ext uri="{FF2B5EF4-FFF2-40B4-BE49-F238E27FC236}">
                <a16:creationId xmlns:a16="http://schemas.microsoft.com/office/drawing/2014/main" id="{71BCCD0D-4C73-BA4C-829C-73AC918D8586}"/>
              </a:ext>
            </a:extLst>
          </p:cNvPr>
          <p:cNvSpPr>
            <a:spLocks noGrp="1"/>
          </p:cNvSpPr>
          <p:nvPr>
            <p:ph type="title"/>
          </p:nvPr>
        </p:nvSpPr>
        <p:spPr>
          <a:xfrm>
            <a:off x="905355" y="0"/>
            <a:ext cx="9601200" cy="242487"/>
          </a:xfrm>
        </p:spPr>
        <p:txBody>
          <a:bodyPr anchor="t" anchorCtr="0">
            <a:normAutofit fontScale="90000"/>
          </a:bodyPr>
          <a:lstStyle/>
          <a:p>
            <a:pPr>
              <a:spcBef>
                <a:spcPts val="0"/>
              </a:spcBef>
            </a:pPr>
            <a:r>
              <a:rPr lang="en" sz="1300" b="0" dirty="0"/>
              <a:t>Video - A Style-Based Generator Architecture for Generative Adversarial Networks</a:t>
            </a:r>
            <a:endParaRPr lang="tr-TR" sz="1300" b="1" i="0" dirty="0">
              <a:solidFill>
                <a:srgbClr val="D15A3E"/>
              </a:solidFill>
              <a:latin typeface="Arial"/>
              <a:ea typeface="+mj-ea"/>
              <a:cs typeface="+mj-cs"/>
            </a:endParaRPr>
          </a:p>
        </p:txBody>
      </p:sp>
      <p:pic>
        <p:nvPicPr>
          <p:cNvPr id="14" name="A Style-Based Generator Architecture for Generative Adversarial Networks">
            <a:hlinkClick r:id="" action="ppaction://media"/>
            <a:extLst>
              <a:ext uri="{FF2B5EF4-FFF2-40B4-BE49-F238E27FC236}">
                <a16:creationId xmlns:a16="http://schemas.microsoft.com/office/drawing/2014/main" id="{F8CFFE2D-A3F1-5E47-921E-57A675A6007B}"/>
              </a:ext>
            </a:extLst>
          </p:cNvPr>
          <p:cNvPicPr>
            <a:picLocks noRot="1" noChangeAspect="1"/>
          </p:cNvPicPr>
          <p:nvPr>
            <a:videoFile r:link="rId1"/>
          </p:nvPr>
        </p:nvPicPr>
        <p:blipFill>
          <a:blip r:embed="rId4"/>
          <a:stretch>
            <a:fillRect/>
          </a:stretch>
        </p:blipFill>
        <p:spPr>
          <a:xfrm>
            <a:off x="862726" y="242487"/>
            <a:ext cx="10466548" cy="5887433"/>
          </a:xfrm>
          <a:prstGeom prst="rect">
            <a:avLst/>
          </a:prstGeom>
        </p:spPr>
      </p:pic>
    </p:spTree>
    <p:extLst>
      <p:ext uri="{BB962C8B-B14F-4D97-AF65-F5344CB8AC3E}">
        <p14:creationId xmlns:p14="http://schemas.microsoft.com/office/powerpoint/2010/main" val="11190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6" name="Alt Başlık 5"/>
          <p:cNvSpPr>
            <a:spLocks noGrp="1"/>
          </p:cNvSpPr>
          <p:nvPr>
            <p:ph type="subTitle" idx="1"/>
          </p:nvPr>
        </p:nvSpPr>
        <p:spPr/>
        <p:txBody>
          <a:bodyPr/>
          <a:lstStyle/>
          <a:p>
            <a:r>
              <a:rPr lang="tr-TR" dirty="0"/>
              <a:t>Yapay Zeka = Terminator ?</a:t>
            </a:r>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087" y="658368"/>
            <a:ext cx="8299826" cy="4462272"/>
          </a:xfrm>
          <a:prstGeom prst="rect">
            <a:avLst/>
          </a:prstGeo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489" y="658368"/>
            <a:ext cx="2247348" cy="2067560"/>
          </a:xfrm>
          <a:prstGeom prst="rect">
            <a:avLst/>
          </a:prstGeom>
        </p:spPr>
      </p:pic>
    </p:spTree>
    <p:extLst>
      <p:ext uri="{BB962C8B-B14F-4D97-AF65-F5344CB8AC3E}">
        <p14:creationId xmlns:p14="http://schemas.microsoft.com/office/powerpoint/2010/main" val="176576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OpenAI</a:t>
            </a:r>
            <a:r>
              <a:rPr lang="tr-TR" sz="3200" b="1" i="0" dirty="0">
                <a:solidFill>
                  <a:srgbClr val="D15A3E"/>
                </a:solidFill>
                <a:latin typeface="Arial"/>
                <a:ea typeface="+mj-ea"/>
                <a:cs typeface="+mj-cs"/>
              </a:rPr>
              <a:t> GPT - 2</a:t>
            </a:r>
          </a:p>
        </p:txBody>
      </p:sp>
      <p:sp>
        <p:nvSpPr>
          <p:cNvPr id="3" name="İçerik Yer Tutucusu 2"/>
          <p:cNvSpPr>
            <a:spLocks noGrp="1"/>
          </p:cNvSpPr>
          <p:nvPr>
            <p:ph idx="1"/>
          </p:nvPr>
        </p:nvSpPr>
        <p:spPr>
          <a:xfrm>
            <a:off x="1295400" y="1164657"/>
            <a:ext cx="9601200" cy="4626543"/>
          </a:xfrm>
        </p:spPr>
        <p:txBody>
          <a:bodyPr/>
          <a:lstStyle/>
          <a:p>
            <a:pPr>
              <a:buClr>
                <a:srgbClr val="D15A3E"/>
              </a:buClr>
              <a:buFont typeface="Arial"/>
              <a:buChar char="▪"/>
            </a:pPr>
            <a:r>
              <a:rPr lang="tr-TR" dirty="0" err="1">
                <a:solidFill>
                  <a:srgbClr val="2D2E2D"/>
                </a:solidFill>
                <a:latin typeface="Arial"/>
              </a:rPr>
              <a:t>Internetten</a:t>
            </a:r>
            <a:r>
              <a:rPr lang="tr-TR" dirty="0">
                <a:solidFill>
                  <a:srgbClr val="2D2E2D"/>
                </a:solidFill>
                <a:latin typeface="Arial"/>
              </a:rPr>
              <a:t> (8 milyon web sayfası) toparlanmış 40GB boyutundaki metinlerle eğitilmiş, bir sonraki kelimeyi </a:t>
            </a:r>
            <a:r>
              <a:rPr lang="tr-TR" dirty="0" err="1">
                <a:solidFill>
                  <a:srgbClr val="2D2E2D"/>
                </a:solidFill>
                <a:latin typeface="Arial"/>
              </a:rPr>
              <a:t>tahminleyen</a:t>
            </a:r>
            <a:r>
              <a:rPr lang="tr-TR" dirty="0">
                <a:solidFill>
                  <a:srgbClr val="2D2E2D"/>
                </a:solidFill>
                <a:latin typeface="Arial"/>
              </a:rPr>
              <a:t>, 1.5 milyar parametreye sahip bir modeldir.</a:t>
            </a:r>
          </a:p>
          <a:p>
            <a:pPr>
              <a:buClr>
                <a:srgbClr val="D15A3E"/>
              </a:buClr>
              <a:buFont typeface="Arial"/>
              <a:buChar char="▪"/>
            </a:pPr>
            <a:r>
              <a:rPr lang="tr-TR" dirty="0" err="1">
                <a:solidFill>
                  <a:srgbClr val="2D2E2D"/>
                </a:solidFill>
                <a:latin typeface="Arial"/>
              </a:rPr>
              <a:t>OpenAI</a:t>
            </a:r>
            <a:r>
              <a:rPr lang="tr-TR" dirty="0">
                <a:solidFill>
                  <a:srgbClr val="2D2E2D"/>
                </a:solidFill>
                <a:latin typeface="Arial"/>
              </a:rPr>
              <a:t>, çok tehlikeli olabileceğinden (!) dolayı tüm </a:t>
            </a:r>
            <a:r>
              <a:rPr lang="tr-TR" dirty="0" err="1">
                <a:solidFill>
                  <a:srgbClr val="2D2E2D"/>
                </a:solidFill>
                <a:latin typeface="Arial"/>
              </a:rPr>
              <a:t>dataseti</a:t>
            </a:r>
            <a:r>
              <a:rPr lang="tr-TR" dirty="0">
                <a:solidFill>
                  <a:srgbClr val="2D2E2D"/>
                </a:solidFill>
                <a:latin typeface="Arial"/>
              </a:rPr>
              <a:t> yayınlamayacağını belirtti.</a:t>
            </a:r>
          </a:p>
          <a:p>
            <a:pPr>
              <a:buClr>
                <a:srgbClr val="D15A3E"/>
              </a:buClr>
              <a:buFont typeface="Arial"/>
              <a:buChar char="▪"/>
            </a:pPr>
            <a:r>
              <a:rPr lang="tr-TR" dirty="0">
                <a:solidFill>
                  <a:srgbClr val="2D2E2D"/>
                </a:solidFill>
                <a:latin typeface="Arial"/>
              </a:rPr>
              <a:t>Örnek (insan tarafından girilen </a:t>
            </a:r>
            <a:r>
              <a:rPr lang="tr-TR" dirty="0" err="1">
                <a:solidFill>
                  <a:srgbClr val="2D2E2D"/>
                </a:solidFill>
                <a:latin typeface="Arial"/>
              </a:rPr>
              <a:t>input</a:t>
            </a:r>
            <a:r>
              <a:rPr lang="tr-TR" dirty="0">
                <a:solidFill>
                  <a:srgbClr val="2D2E2D"/>
                </a:solidFill>
                <a:latin typeface="Arial"/>
              </a:rPr>
              <a:t>):</a:t>
            </a:r>
            <a:br>
              <a:rPr lang="tr-TR" dirty="0">
                <a:solidFill>
                  <a:srgbClr val="2D2E2D"/>
                </a:solidFill>
                <a:latin typeface="Arial"/>
              </a:rPr>
            </a:br>
            <a:br>
              <a:rPr lang="tr-TR" dirty="0">
                <a:solidFill>
                  <a:srgbClr val="2D2E2D"/>
                </a:solidFill>
                <a:latin typeface="Arial"/>
              </a:rPr>
            </a:br>
            <a:r>
              <a:rPr lang="en" i="1" dirty="0"/>
              <a:t>In a shocking finding, scientist discovered a herd of unicorns living in a remote, previously unexplored valley, in the Andes Mountains. Even more surprising to the researchers was the fact that the unicorns spoke perfect English.</a:t>
            </a:r>
            <a:endParaRPr lang="tr-TR" dirty="0">
              <a:solidFill>
                <a:srgbClr val="2D2E2D"/>
              </a:solidFill>
              <a:latin typeface="Arial"/>
            </a:endParaRPr>
          </a:p>
          <a:p>
            <a:pPr lvl="1" indent="-228600">
              <a:spcBef>
                <a:spcPts val="1800"/>
              </a:spcBef>
              <a:buClr>
                <a:srgbClr val="D15A3E"/>
              </a:buClr>
              <a:buFont typeface="Arial"/>
              <a:buChar char="▪"/>
            </a:pPr>
            <a:endParaRPr lang="tr-TR" sz="1800" b="0" i="0" dirty="0">
              <a:solidFill>
                <a:srgbClr val="2D2E2D"/>
              </a:solidFill>
              <a:latin typeface="Arial"/>
            </a:endParaRPr>
          </a:p>
          <a:p>
            <a:pPr marL="228600" indent="-228600" algn="l" defTabSz="914400">
              <a:lnSpc>
                <a:spcPct val="90000"/>
              </a:lnSpc>
              <a:spcBef>
                <a:spcPts val="1800"/>
              </a:spcBef>
              <a:buClr>
                <a:srgbClr val="D15A3E"/>
              </a:buClr>
              <a:buSzPct val="100000"/>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923330"/>
          </a:xfrm>
          <a:prstGeom prst="rect">
            <a:avLst/>
          </a:prstGeom>
          <a:noFill/>
        </p:spPr>
        <p:txBody>
          <a:bodyPr wrap="square" rtlCol="0">
            <a:spAutoFit/>
          </a:bodyPr>
          <a:lstStyle/>
          <a:p>
            <a:r>
              <a:rPr lang="tr-TR" dirty="0"/>
              <a:t>Web: </a:t>
            </a:r>
            <a:r>
              <a:rPr lang="tr-TR" dirty="0" err="1"/>
              <a:t>https</a:t>
            </a:r>
            <a:r>
              <a:rPr lang="tr-TR" dirty="0"/>
              <a:t>://</a:t>
            </a:r>
            <a:r>
              <a:rPr lang="tr-TR" dirty="0" err="1"/>
              <a:t>openai.com</a:t>
            </a:r>
            <a:r>
              <a:rPr lang="tr-TR" dirty="0"/>
              <a:t>/</a:t>
            </a:r>
            <a:r>
              <a:rPr lang="tr-TR" dirty="0" err="1"/>
              <a:t>blog</a:t>
            </a:r>
            <a:r>
              <a:rPr lang="tr-TR" dirty="0"/>
              <a:t>/</a:t>
            </a:r>
            <a:r>
              <a:rPr lang="tr-TR" dirty="0" err="1"/>
              <a:t>better-language-models</a:t>
            </a:r>
            <a:r>
              <a:rPr lang="tr-TR" dirty="0"/>
              <a:t>/#sample1</a:t>
            </a:r>
          </a:p>
          <a:p>
            <a:r>
              <a:rPr lang="tr-TR" dirty="0" err="1"/>
              <a:t>Code</a:t>
            </a:r>
            <a:r>
              <a:rPr lang="tr-TR" dirty="0"/>
              <a:t>: </a:t>
            </a:r>
            <a:r>
              <a:rPr lang="tr-TR" dirty="0" err="1"/>
              <a:t>https</a:t>
            </a:r>
            <a:r>
              <a:rPr lang="tr-TR" dirty="0"/>
              <a:t>://</a:t>
            </a:r>
            <a:r>
              <a:rPr lang="tr-TR" dirty="0" err="1"/>
              <a:t>github.com</a:t>
            </a:r>
            <a:r>
              <a:rPr lang="tr-TR" dirty="0"/>
              <a:t>/</a:t>
            </a:r>
            <a:r>
              <a:rPr lang="tr-TR" dirty="0" err="1"/>
              <a:t>openai</a:t>
            </a:r>
            <a:r>
              <a:rPr lang="tr-TR" dirty="0"/>
              <a:t>/gpt-2</a:t>
            </a:r>
          </a:p>
          <a:p>
            <a:endParaRPr lang="tr-TR" dirty="0"/>
          </a:p>
        </p:txBody>
      </p:sp>
    </p:spTree>
    <p:extLst>
      <p:ext uri="{BB962C8B-B14F-4D97-AF65-F5344CB8AC3E}">
        <p14:creationId xmlns:p14="http://schemas.microsoft.com/office/powerpoint/2010/main" val="400650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OpenAI</a:t>
            </a:r>
            <a:r>
              <a:rPr lang="tr-TR" sz="3200" b="1" i="0" dirty="0">
                <a:solidFill>
                  <a:srgbClr val="D15A3E"/>
                </a:solidFill>
                <a:latin typeface="Arial"/>
                <a:ea typeface="+mj-ea"/>
                <a:cs typeface="+mj-cs"/>
              </a:rPr>
              <a:t> GPT - 2</a:t>
            </a:r>
          </a:p>
        </p:txBody>
      </p:sp>
      <p:sp>
        <p:nvSpPr>
          <p:cNvPr id="3" name="İçerik Yer Tutucusu 2"/>
          <p:cNvSpPr>
            <a:spLocks noGrp="1"/>
          </p:cNvSpPr>
          <p:nvPr>
            <p:ph idx="1"/>
          </p:nvPr>
        </p:nvSpPr>
        <p:spPr>
          <a:xfrm>
            <a:off x="1295400" y="987368"/>
            <a:ext cx="9601200" cy="4626543"/>
          </a:xfrm>
        </p:spPr>
        <p:txBody>
          <a:bodyPr>
            <a:noAutofit/>
          </a:bodyPr>
          <a:lstStyle/>
          <a:p>
            <a:pPr>
              <a:buClr>
                <a:srgbClr val="D15A3E"/>
              </a:buClr>
              <a:buFont typeface="Arial"/>
              <a:buChar char="▪"/>
            </a:pPr>
            <a:r>
              <a:rPr lang="tr-TR" sz="1100" b="0" i="0" dirty="0">
                <a:solidFill>
                  <a:srgbClr val="2D2E2D"/>
                </a:solidFill>
                <a:latin typeface="Arial"/>
              </a:rPr>
              <a:t>Makine tarafından yazılan (10 denemeden sonra modelin tamamladığı) metin:</a:t>
            </a:r>
          </a:p>
          <a:p>
            <a:pPr marL="0" indent="0" fontAlgn="base">
              <a:buNone/>
            </a:pPr>
            <a:r>
              <a:rPr lang="en" sz="1100" i="1" dirty="0"/>
              <a:t>The scientist named the population, after their distinctive horn, Ovid’s Unicorn. These four-horned, silver-white unicorns were previously unknown to science.</a:t>
            </a:r>
          </a:p>
          <a:p>
            <a:pPr marL="0" indent="0" fontAlgn="base">
              <a:buNone/>
            </a:pPr>
            <a:r>
              <a:rPr lang="en" sz="1100" i="1" dirty="0"/>
              <a:t>Now, after almost two centuries, the mystery of what sparked this odd phenomenon is finally solved.</a:t>
            </a:r>
          </a:p>
          <a:p>
            <a:pPr marL="0" indent="0" fontAlgn="base">
              <a:buNone/>
            </a:pPr>
            <a:r>
              <a:rPr lang="en" sz="1100" i="1" dirty="0"/>
              <a:t>Dr. Jorge Pérez, an evolutionary biologist from the University of La Paz, and several companions, were exploring the Andes Mountains when they found a small valley, with no other animals or humans. Pérez noticed that the valley had what appeared to be a natural fountain, surrounded by two peaks of rock and silver snow.</a:t>
            </a:r>
          </a:p>
          <a:p>
            <a:pPr marL="0" indent="0" fontAlgn="base">
              <a:buNone/>
            </a:pPr>
            <a:r>
              <a:rPr lang="en" sz="1100" i="1" dirty="0"/>
              <a:t>Pérez and the others then ventured further into the valley. “By the time we reached the top of one peak, the water looked blue, with some crystals on top,” said Pérez.</a:t>
            </a:r>
          </a:p>
          <a:p>
            <a:pPr marL="0" indent="0">
              <a:buNone/>
            </a:pPr>
            <a:r>
              <a:rPr lang="en" sz="1100" i="1" dirty="0"/>
              <a:t>Pérez and his friends were astonished to see the unicorn herd. These creatures could be seen from the air without having to move too much to see them – they were so close they could touch their horns.</a:t>
            </a:r>
          </a:p>
          <a:p>
            <a:pPr marL="0" indent="0">
              <a:buNone/>
            </a:pPr>
            <a:r>
              <a:rPr lang="en" sz="1100" i="1" dirty="0"/>
              <a:t>While examining these bizarre creatures the scientists discovered that the creatures also spoke some fairly regular English. Pérez stated, “We can see, for example, that they have a common ‘language,’ something like a dialect or dialectic.”</a:t>
            </a:r>
          </a:p>
          <a:p>
            <a:pPr marL="0" indent="0">
              <a:buNone/>
            </a:pPr>
            <a:r>
              <a:rPr lang="en" sz="1100" i="1" dirty="0"/>
              <a:t>Dr. Pérez believes that the unicorns may have originated in Argentina, where the animals were believed to be descendants of a lost race of people who lived there before the arrival of humans in those parts of South America.</a:t>
            </a:r>
          </a:p>
          <a:p>
            <a:pPr marL="0" indent="0">
              <a:buNone/>
            </a:pPr>
            <a:r>
              <a:rPr lang="en" sz="1100" i="1" dirty="0"/>
              <a:t>While their origins are still unclear, some believe that perhaps the creatures were created when a human and a unicorn met each other in a time before human civilization. According to Pérez, “In South America, such incidents seem to be quite common.”</a:t>
            </a:r>
          </a:p>
          <a:p>
            <a:pPr marL="0" indent="0">
              <a:buNone/>
            </a:pPr>
            <a:r>
              <a:rPr lang="en" sz="1100" i="1" dirty="0"/>
              <a:t>However, Pérez also pointed out that it is likely that the only way of knowing for sure if unicorns are indeed the descendants of a lost alien race is through DNA. “But they seem to be able to communicate in English quite well, which I believe is a sign of evolution, or at least a change in social organization,” said the scientist.</a:t>
            </a:r>
            <a:endParaRPr lang="tr-TR" sz="1100" i="1"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923330"/>
          </a:xfrm>
          <a:prstGeom prst="rect">
            <a:avLst/>
          </a:prstGeom>
          <a:noFill/>
        </p:spPr>
        <p:txBody>
          <a:bodyPr wrap="square" rtlCol="0">
            <a:spAutoFit/>
          </a:bodyPr>
          <a:lstStyle/>
          <a:p>
            <a:r>
              <a:rPr lang="tr-TR" dirty="0"/>
              <a:t>Web: </a:t>
            </a:r>
            <a:r>
              <a:rPr lang="tr-TR" dirty="0" err="1"/>
              <a:t>https</a:t>
            </a:r>
            <a:r>
              <a:rPr lang="tr-TR" dirty="0"/>
              <a:t>://</a:t>
            </a:r>
            <a:r>
              <a:rPr lang="tr-TR" dirty="0" err="1"/>
              <a:t>openai.com</a:t>
            </a:r>
            <a:r>
              <a:rPr lang="tr-TR" dirty="0"/>
              <a:t>/</a:t>
            </a:r>
            <a:r>
              <a:rPr lang="tr-TR" dirty="0" err="1"/>
              <a:t>blog</a:t>
            </a:r>
            <a:r>
              <a:rPr lang="tr-TR" dirty="0"/>
              <a:t>/</a:t>
            </a:r>
            <a:r>
              <a:rPr lang="tr-TR" dirty="0" err="1"/>
              <a:t>better-language-models</a:t>
            </a:r>
            <a:r>
              <a:rPr lang="tr-TR" dirty="0"/>
              <a:t>/#sample1</a:t>
            </a:r>
          </a:p>
          <a:p>
            <a:r>
              <a:rPr lang="tr-TR" dirty="0" err="1"/>
              <a:t>Code</a:t>
            </a:r>
            <a:r>
              <a:rPr lang="tr-TR" dirty="0"/>
              <a:t>: </a:t>
            </a:r>
            <a:r>
              <a:rPr lang="tr-TR" dirty="0" err="1"/>
              <a:t>https</a:t>
            </a:r>
            <a:r>
              <a:rPr lang="tr-TR" dirty="0"/>
              <a:t>://</a:t>
            </a:r>
            <a:r>
              <a:rPr lang="tr-TR" dirty="0" err="1"/>
              <a:t>github.com</a:t>
            </a:r>
            <a:r>
              <a:rPr lang="tr-TR" dirty="0"/>
              <a:t>/</a:t>
            </a:r>
            <a:r>
              <a:rPr lang="tr-TR" dirty="0" err="1"/>
              <a:t>openai</a:t>
            </a:r>
            <a:r>
              <a:rPr lang="tr-TR" dirty="0"/>
              <a:t>/gpt-2</a:t>
            </a:r>
          </a:p>
          <a:p>
            <a:endParaRPr lang="tr-TR" dirty="0"/>
          </a:p>
        </p:txBody>
      </p:sp>
    </p:spTree>
    <p:extLst>
      <p:ext uri="{BB962C8B-B14F-4D97-AF65-F5344CB8AC3E}">
        <p14:creationId xmlns:p14="http://schemas.microsoft.com/office/powerpoint/2010/main" val="192510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8" name="Metin kutusu 7">
            <a:extLst>
              <a:ext uri="{FF2B5EF4-FFF2-40B4-BE49-F238E27FC236}">
                <a16:creationId xmlns:a16="http://schemas.microsoft.com/office/drawing/2014/main" id="{4C97998E-011C-D740-853D-82346624E8E6}"/>
              </a:ext>
            </a:extLst>
          </p:cNvPr>
          <p:cNvSpPr txBox="1"/>
          <p:nvPr/>
        </p:nvSpPr>
        <p:spPr>
          <a:xfrm>
            <a:off x="591312" y="6155456"/>
            <a:ext cx="8726424" cy="769441"/>
          </a:xfrm>
          <a:prstGeom prst="rect">
            <a:avLst/>
          </a:prstGeom>
          <a:noFill/>
        </p:spPr>
        <p:txBody>
          <a:bodyPr wrap="square" rtlCol="0">
            <a:spAutoFit/>
          </a:bodyPr>
          <a:lstStyle/>
          <a:p>
            <a:r>
              <a:rPr lang="tr-TR" sz="1100" dirty="0" err="1"/>
              <a:t>Seeing</a:t>
            </a:r>
            <a:r>
              <a:rPr lang="tr-TR" sz="1100" dirty="0"/>
              <a:t> the </a:t>
            </a:r>
            <a:r>
              <a:rPr lang="tr-TR" sz="1100" dirty="0" err="1"/>
              <a:t>unseenable</a:t>
            </a:r>
            <a:br>
              <a:rPr lang="tr-TR" sz="1100" dirty="0"/>
            </a:br>
            <a:r>
              <a:rPr lang="tr-TR" sz="1100" dirty="0" err="1"/>
              <a:t>https</a:t>
            </a:r>
            <a:r>
              <a:rPr lang="tr-TR" sz="1100" dirty="0"/>
              <a:t>://</a:t>
            </a:r>
            <a:r>
              <a:rPr lang="tr-TR" sz="1100" dirty="0" err="1"/>
              <a:t>news.harvard.edu</a:t>
            </a:r>
            <a:r>
              <a:rPr lang="tr-TR" sz="1100" dirty="0"/>
              <a:t>/</a:t>
            </a:r>
            <a:r>
              <a:rPr lang="tr-TR" sz="1100" dirty="0" err="1"/>
              <a:t>gazette</a:t>
            </a:r>
            <a:r>
              <a:rPr lang="tr-TR" sz="1100" dirty="0"/>
              <a:t>/</a:t>
            </a:r>
            <a:r>
              <a:rPr lang="tr-TR" sz="1100" dirty="0" err="1"/>
              <a:t>story</a:t>
            </a:r>
            <a:r>
              <a:rPr lang="tr-TR" sz="1100" dirty="0"/>
              <a:t>/2019/04/</a:t>
            </a:r>
            <a:r>
              <a:rPr lang="tr-TR" sz="1100" dirty="0" err="1"/>
              <a:t>harvard</a:t>
            </a:r>
            <a:r>
              <a:rPr lang="tr-TR" sz="1100" dirty="0"/>
              <a:t>-</a:t>
            </a:r>
            <a:r>
              <a:rPr lang="tr-TR" sz="1100" dirty="0" err="1"/>
              <a:t>scientists</a:t>
            </a:r>
            <a:r>
              <a:rPr lang="tr-TR" sz="1100" dirty="0"/>
              <a:t>-</a:t>
            </a:r>
            <a:r>
              <a:rPr lang="tr-TR" sz="1100" dirty="0" err="1"/>
              <a:t>lead</a:t>
            </a:r>
            <a:r>
              <a:rPr lang="tr-TR" sz="1100" dirty="0"/>
              <a:t>-</a:t>
            </a:r>
            <a:r>
              <a:rPr lang="tr-TR" sz="1100" dirty="0" err="1"/>
              <a:t>team</a:t>
            </a:r>
            <a:r>
              <a:rPr lang="tr-TR" sz="1100" dirty="0"/>
              <a:t>-</a:t>
            </a:r>
            <a:r>
              <a:rPr lang="tr-TR" sz="1100" dirty="0" err="1"/>
              <a:t>revealing</a:t>
            </a:r>
            <a:r>
              <a:rPr lang="tr-TR" sz="1100" dirty="0"/>
              <a:t>-</a:t>
            </a:r>
            <a:r>
              <a:rPr lang="tr-TR" sz="1100" dirty="0" err="1"/>
              <a:t>black</a:t>
            </a:r>
            <a:r>
              <a:rPr lang="tr-TR" sz="1100" dirty="0"/>
              <a:t>-hole/</a:t>
            </a:r>
          </a:p>
          <a:p>
            <a:r>
              <a:rPr lang="tr-TR" sz="1100" dirty="0"/>
              <a:t>Video: </a:t>
            </a:r>
            <a:r>
              <a:rPr lang="tr-TR" sz="1100" dirty="0" err="1"/>
              <a:t>https</a:t>
            </a:r>
            <a:r>
              <a:rPr lang="tr-TR" sz="1100" dirty="0"/>
              <a:t>://</a:t>
            </a:r>
            <a:r>
              <a:rPr lang="tr-TR" sz="1100" dirty="0" err="1"/>
              <a:t>www.youtube.com</a:t>
            </a:r>
            <a:r>
              <a:rPr lang="tr-TR" sz="1100" dirty="0"/>
              <a:t>/</a:t>
            </a:r>
            <a:r>
              <a:rPr lang="tr-TR" sz="1100" dirty="0" err="1"/>
              <a:t>watch?v</a:t>
            </a:r>
            <a:r>
              <a:rPr lang="tr-TR" sz="1100" dirty="0"/>
              <a:t>=</a:t>
            </a:r>
            <a:r>
              <a:rPr lang="tr-TR" sz="1100" dirty="0" err="1"/>
              <a:t>xVibTl-mrdw</a:t>
            </a:r>
            <a:endParaRPr lang="tr-TR" sz="1100" dirty="0"/>
          </a:p>
          <a:p>
            <a:r>
              <a:rPr lang="tr-TR" sz="1100" dirty="0" err="1"/>
              <a:t>Code</a:t>
            </a:r>
            <a:r>
              <a:rPr lang="tr-TR" sz="1100" dirty="0"/>
              <a:t>: </a:t>
            </a:r>
            <a:r>
              <a:rPr lang="tr-TR" sz="1100" dirty="0" err="1"/>
              <a:t>https</a:t>
            </a:r>
            <a:r>
              <a:rPr lang="tr-TR" sz="1100" dirty="0"/>
              <a:t>://</a:t>
            </a:r>
            <a:r>
              <a:rPr lang="tr-TR" sz="1100" dirty="0" err="1"/>
              <a:t>github.com</a:t>
            </a:r>
            <a:r>
              <a:rPr lang="tr-TR" sz="1100" dirty="0"/>
              <a:t>/</a:t>
            </a:r>
            <a:r>
              <a:rPr lang="tr-TR" sz="1100" dirty="0" err="1"/>
              <a:t>achael</a:t>
            </a:r>
            <a:r>
              <a:rPr lang="tr-TR" sz="1100" dirty="0"/>
              <a:t>/</a:t>
            </a:r>
            <a:r>
              <a:rPr lang="tr-TR" sz="1100" dirty="0" err="1"/>
              <a:t>eht-imaging</a:t>
            </a:r>
            <a:endParaRPr lang="tr-TR" sz="1100" dirty="0"/>
          </a:p>
        </p:txBody>
      </p:sp>
      <p:sp>
        <p:nvSpPr>
          <p:cNvPr id="13" name="Başlık 1">
            <a:extLst>
              <a:ext uri="{FF2B5EF4-FFF2-40B4-BE49-F238E27FC236}">
                <a16:creationId xmlns:a16="http://schemas.microsoft.com/office/drawing/2014/main" id="{71BCCD0D-4C73-BA4C-829C-73AC918D8586}"/>
              </a:ext>
            </a:extLst>
          </p:cNvPr>
          <p:cNvSpPr>
            <a:spLocks noGrp="1"/>
          </p:cNvSpPr>
          <p:nvPr>
            <p:ph type="title"/>
          </p:nvPr>
        </p:nvSpPr>
        <p:spPr>
          <a:xfrm>
            <a:off x="905355" y="0"/>
            <a:ext cx="9601200" cy="509104"/>
          </a:xfrm>
        </p:spPr>
        <p:txBody>
          <a:bodyPr anchor="t" anchorCtr="0">
            <a:normAutofit fontScale="90000"/>
          </a:bodyPr>
          <a:lstStyle/>
          <a:p>
            <a:pPr>
              <a:spcBef>
                <a:spcPts val="0"/>
              </a:spcBef>
            </a:pPr>
            <a:r>
              <a:rPr lang="en" sz="1300" b="0" dirty="0"/>
              <a:t>Video - First-ever image of black hole captured by team of Harvard scientists and astronomers</a:t>
            </a:r>
            <a:br>
              <a:rPr lang="en" sz="1300" b="0" dirty="0"/>
            </a:br>
            <a:r>
              <a:rPr lang="en" sz="2400" b="0" dirty="0"/>
              <a:t>“Seeing the </a:t>
            </a:r>
            <a:r>
              <a:rPr lang="en" sz="2400" b="0" dirty="0" err="1"/>
              <a:t>unseenable</a:t>
            </a:r>
            <a:r>
              <a:rPr lang="en" sz="2400" b="0" dirty="0"/>
              <a:t>”</a:t>
            </a:r>
            <a:br>
              <a:rPr lang="en" sz="1300" b="0" dirty="0"/>
            </a:br>
            <a:endParaRPr lang="tr-TR" sz="1300" b="1" i="0" dirty="0">
              <a:solidFill>
                <a:srgbClr val="D15A3E"/>
              </a:solidFill>
              <a:latin typeface="Arial"/>
              <a:ea typeface="+mj-ea"/>
              <a:cs typeface="+mj-cs"/>
            </a:endParaRPr>
          </a:p>
        </p:txBody>
      </p:sp>
      <p:pic>
        <p:nvPicPr>
          <p:cNvPr id="2" name="First-ever image of black hole captured by team of Harvard scientists and astronomers">
            <a:hlinkClick r:id="" action="ppaction://media"/>
            <a:extLst>
              <a:ext uri="{FF2B5EF4-FFF2-40B4-BE49-F238E27FC236}">
                <a16:creationId xmlns:a16="http://schemas.microsoft.com/office/drawing/2014/main" id="{269C653B-005A-DC4D-85DF-2A50ED79D415}"/>
              </a:ext>
            </a:extLst>
          </p:cNvPr>
          <p:cNvPicPr>
            <a:picLocks noRot="1" noChangeAspect="1"/>
          </p:cNvPicPr>
          <p:nvPr>
            <a:videoFile r:link="rId1"/>
          </p:nvPr>
        </p:nvPicPr>
        <p:blipFill>
          <a:blip r:embed="rId4"/>
          <a:stretch>
            <a:fillRect/>
          </a:stretch>
        </p:blipFill>
        <p:spPr>
          <a:xfrm>
            <a:off x="1171649" y="590439"/>
            <a:ext cx="9848702" cy="5539895"/>
          </a:xfrm>
          <a:prstGeom prst="rect">
            <a:avLst/>
          </a:prstGeom>
        </p:spPr>
      </p:pic>
    </p:spTree>
    <p:extLst>
      <p:ext uri="{BB962C8B-B14F-4D97-AF65-F5344CB8AC3E}">
        <p14:creationId xmlns:p14="http://schemas.microsoft.com/office/powerpoint/2010/main" val="323080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sz="8000" b="1" i="0" baseline="0" dirty="0">
                <a:solidFill>
                  <a:srgbClr val="2D2E2D"/>
                </a:solidFill>
                <a:latin typeface="Arial"/>
                <a:ea typeface="+mj-ea"/>
                <a:cs typeface="+mj-cs"/>
              </a:rPr>
              <a:t>State-of-Art</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342842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Tensorflow</a:t>
            </a:r>
            <a:endParaRPr lang="tr-TR" sz="3200" b="1" i="0" dirty="0">
              <a:solidFill>
                <a:srgbClr val="D15A3E"/>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7" name="Resim 6"/>
          <p:cNvPicPr>
            <a:picLocks noChangeAspect="1"/>
          </p:cNvPicPr>
          <p:nvPr/>
        </p:nvPicPr>
        <p:blipFill>
          <a:blip r:embed="rId3"/>
          <a:stretch>
            <a:fillRect/>
          </a:stretch>
        </p:blipFill>
        <p:spPr>
          <a:xfrm>
            <a:off x="1" y="1499422"/>
            <a:ext cx="8771860" cy="4612619"/>
          </a:xfrm>
          <a:prstGeom prst="rect">
            <a:avLst/>
          </a:prstGeom>
        </p:spPr>
      </p:pic>
      <p:pic>
        <p:nvPicPr>
          <p:cNvPr id="8" name="Resim 7"/>
          <p:cNvPicPr>
            <a:picLocks noChangeAspect="1"/>
          </p:cNvPicPr>
          <p:nvPr/>
        </p:nvPicPr>
        <p:blipFill>
          <a:blip r:embed="rId4"/>
          <a:stretch>
            <a:fillRect/>
          </a:stretch>
        </p:blipFill>
        <p:spPr>
          <a:xfrm>
            <a:off x="7634017" y="1160985"/>
            <a:ext cx="4531862" cy="1678468"/>
          </a:xfrm>
          <a:prstGeom prst="rect">
            <a:avLst/>
          </a:prstGeom>
        </p:spPr>
      </p:pic>
      <p:sp>
        <p:nvSpPr>
          <p:cNvPr id="6" name="İçerik Yer Tutucusu 2">
            <a:extLst>
              <a:ext uri="{FF2B5EF4-FFF2-40B4-BE49-F238E27FC236}">
                <a16:creationId xmlns:a16="http://schemas.microsoft.com/office/drawing/2014/main" id="{6F1F7CA6-082E-4F40-ABEC-BAA076A2849B}"/>
              </a:ext>
            </a:extLst>
          </p:cNvPr>
          <p:cNvSpPr>
            <a:spLocks noGrp="1"/>
          </p:cNvSpPr>
          <p:nvPr>
            <p:ph idx="1"/>
          </p:nvPr>
        </p:nvSpPr>
        <p:spPr>
          <a:xfrm>
            <a:off x="1295400" y="1164657"/>
            <a:ext cx="9601200" cy="334765"/>
          </a:xfrm>
        </p:spPr>
        <p:txBody>
          <a:bodyPr numCol="2" spcCol="72000">
            <a:normAutofit fontScale="92500" lnSpcReduction="10000"/>
          </a:bodyPr>
          <a:lstStyle/>
          <a:p>
            <a:pPr>
              <a:buClr>
                <a:srgbClr val="D15A3E"/>
              </a:buClr>
              <a:buFont typeface="Arial"/>
              <a:buChar char="▪"/>
            </a:pPr>
            <a:r>
              <a:rPr lang="tr-TR" dirty="0">
                <a:solidFill>
                  <a:srgbClr val="2D2E2D"/>
                </a:solidFill>
                <a:latin typeface="Arial"/>
              </a:rPr>
              <a:t>Kod örneğinin ileride </a:t>
            </a:r>
            <a:r>
              <a:rPr lang="tr-TR" dirty="0" err="1">
                <a:solidFill>
                  <a:srgbClr val="2D2E2D"/>
                </a:solidFill>
                <a:latin typeface="Arial"/>
              </a:rPr>
              <a:t>demosu</a:t>
            </a:r>
            <a:r>
              <a:rPr lang="tr-TR" dirty="0">
                <a:solidFill>
                  <a:srgbClr val="2D2E2D"/>
                </a:solidFill>
                <a:latin typeface="Arial"/>
              </a:rPr>
              <a:t> yapılacak</a:t>
            </a:r>
          </a:p>
          <a:p>
            <a:pPr lvl="1" indent="-228600">
              <a:spcBef>
                <a:spcPts val="1800"/>
              </a:spcBef>
              <a:buClr>
                <a:srgbClr val="D15A3E"/>
              </a:buClr>
              <a:buFont typeface="Arial"/>
              <a:buChar char="▪"/>
            </a:pPr>
            <a:endParaRPr lang="tr-TR" sz="1800" b="0" i="0" dirty="0">
              <a:solidFill>
                <a:srgbClr val="2D2E2D"/>
              </a:solidFill>
              <a:latin typeface="Arial"/>
            </a:endParaRPr>
          </a:p>
          <a:p>
            <a:pPr marL="228600" indent="-228600" algn="l" defTabSz="914400">
              <a:lnSpc>
                <a:spcPct val="90000"/>
              </a:lnSpc>
              <a:spcBef>
                <a:spcPts val="1800"/>
              </a:spcBef>
              <a:buClr>
                <a:srgbClr val="D15A3E"/>
              </a:buClr>
              <a:buSzPct val="100000"/>
              <a:buFont typeface="Arial"/>
              <a:buChar char="▪"/>
            </a:pPr>
            <a:endParaRPr lang="tr-TR" dirty="0"/>
          </a:p>
        </p:txBody>
      </p:sp>
    </p:spTree>
    <p:extLst>
      <p:ext uri="{BB962C8B-B14F-4D97-AF65-F5344CB8AC3E}">
        <p14:creationId xmlns:p14="http://schemas.microsoft.com/office/powerpoint/2010/main" val="229097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Keras</a:t>
            </a:r>
            <a:r>
              <a:rPr lang="tr-TR" sz="3200" b="1" i="0" dirty="0">
                <a:solidFill>
                  <a:srgbClr val="D15A3E"/>
                </a:solidFill>
                <a:latin typeface="Arial"/>
                <a:ea typeface="+mj-ea"/>
                <a:cs typeface="+mj-cs"/>
              </a:rPr>
              <a:t> – CNN/</a:t>
            </a:r>
            <a:r>
              <a:rPr lang="tr-TR" sz="3200" b="1" i="0" dirty="0" err="1">
                <a:solidFill>
                  <a:srgbClr val="D15A3E"/>
                </a:solidFill>
                <a:latin typeface="Arial"/>
                <a:ea typeface="+mj-ea"/>
                <a:cs typeface="+mj-cs"/>
              </a:rPr>
              <a:t>ConvNet</a:t>
            </a:r>
            <a:endParaRPr lang="tr-TR" sz="3200" b="1" i="0" dirty="0">
              <a:solidFill>
                <a:srgbClr val="D15A3E"/>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3" name="Resim 2"/>
          <p:cNvPicPr>
            <a:picLocks noChangeAspect="1"/>
          </p:cNvPicPr>
          <p:nvPr/>
        </p:nvPicPr>
        <p:blipFill>
          <a:blip r:embed="rId3"/>
          <a:stretch>
            <a:fillRect/>
          </a:stretch>
        </p:blipFill>
        <p:spPr>
          <a:xfrm>
            <a:off x="5511" y="1748813"/>
            <a:ext cx="3777631" cy="3949342"/>
          </a:xfrm>
          <a:prstGeom prst="rect">
            <a:avLst/>
          </a:prstGeom>
        </p:spPr>
      </p:pic>
      <p:pic>
        <p:nvPicPr>
          <p:cNvPr id="5" name="Resim 4"/>
          <p:cNvPicPr>
            <a:picLocks noChangeAspect="1"/>
          </p:cNvPicPr>
          <p:nvPr/>
        </p:nvPicPr>
        <p:blipFill rotWithShape="1">
          <a:blip r:embed="rId4"/>
          <a:srcRect b="6224"/>
          <a:stretch/>
        </p:blipFill>
        <p:spPr>
          <a:xfrm>
            <a:off x="3584182" y="1677281"/>
            <a:ext cx="5060974" cy="3770618"/>
          </a:xfrm>
          <a:prstGeom prst="rect">
            <a:avLst/>
          </a:prstGeom>
        </p:spPr>
      </p:pic>
      <p:pic>
        <p:nvPicPr>
          <p:cNvPr id="6" name="Resim 5"/>
          <p:cNvPicPr>
            <a:picLocks noChangeAspect="1"/>
          </p:cNvPicPr>
          <p:nvPr/>
        </p:nvPicPr>
        <p:blipFill>
          <a:blip r:embed="rId5"/>
          <a:stretch>
            <a:fillRect/>
          </a:stretch>
        </p:blipFill>
        <p:spPr>
          <a:xfrm>
            <a:off x="8371680" y="1677281"/>
            <a:ext cx="3852147" cy="4283492"/>
          </a:xfrm>
          <a:prstGeom prst="rect">
            <a:avLst/>
          </a:prstGeom>
        </p:spPr>
      </p:pic>
      <p:sp>
        <p:nvSpPr>
          <p:cNvPr id="7" name="İçerik Yer Tutucusu 2">
            <a:extLst>
              <a:ext uri="{FF2B5EF4-FFF2-40B4-BE49-F238E27FC236}">
                <a16:creationId xmlns:a16="http://schemas.microsoft.com/office/drawing/2014/main" id="{17C9FD32-E4A8-FF49-9151-AE3C0C931346}"/>
              </a:ext>
            </a:extLst>
          </p:cNvPr>
          <p:cNvSpPr>
            <a:spLocks noGrp="1"/>
          </p:cNvSpPr>
          <p:nvPr>
            <p:ph idx="1"/>
          </p:nvPr>
        </p:nvSpPr>
        <p:spPr>
          <a:xfrm>
            <a:off x="1295400" y="1164657"/>
            <a:ext cx="9601200" cy="334765"/>
          </a:xfrm>
        </p:spPr>
        <p:txBody>
          <a:bodyPr numCol="2" spcCol="72000">
            <a:normAutofit fontScale="92500" lnSpcReduction="10000"/>
          </a:bodyPr>
          <a:lstStyle/>
          <a:p>
            <a:pPr>
              <a:buClr>
                <a:srgbClr val="D15A3E"/>
              </a:buClr>
              <a:buFont typeface="Arial"/>
              <a:buChar char="▪"/>
            </a:pPr>
            <a:r>
              <a:rPr lang="tr-TR" dirty="0">
                <a:solidFill>
                  <a:srgbClr val="2D2E2D"/>
                </a:solidFill>
              </a:rPr>
              <a:t>Kod örneğinin ileride </a:t>
            </a:r>
            <a:r>
              <a:rPr lang="tr-TR" dirty="0" err="1">
                <a:solidFill>
                  <a:srgbClr val="2D2E2D"/>
                </a:solidFill>
              </a:rPr>
              <a:t>demosu</a:t>
            </a:r>
            <a:r>
              <a:rPr lang="tr-TR" dirty="0">
                <a:solidFill>
                  <a:srgbClr val="2D2E2D"/>
                </a:solidFill>
              </a:rPr>
              <a:t> yapılacak</a:t>
            </a:r>
          </a:p>
          <a:p>
            <a:pPr lvl="1" indent="-228600">
              <a:spcBef>
                <a:spcPts val="1800"/>
              </a:spcBef>
              <a:buClr>
                <a:srgbClr val="D15A3E"/>
              </a:buClr>
              <a:buFont typeface="Arial"/>
              <a:buChar char="▪"/>
            </a:pPr>
            <a:endParaRPr lang="tr-TR" sz="1800" b="0" i="0" dirty="0">
              <a:solidFill>
                <a:srgbClr val="2D2E2D"/>
              </a:solidFill>
              <a:latin typeface="Arial"/>
            </a:endParaRPr>
          </a:p>
          <a:p>
            <a:pPr marL="228600" indent="-228600" algn="l" defTabSz="914400">
              <a:lnSpc>
                <a:spcPct val="90000"/>
              </a:lnSpc>
              <a:spcBef>
                <a:spcPts val="1800"/>
              </a:spcBef>
              <a:buClr>
                <a:srgbClr val="D15A3E"/>
              </a:buClr>
              <a:buSzPct val="100000"/>
              <a:buFont typeface="Arial"/>
              <a:buChar char="▪"/>
            </a:pPr>
            <a:endParaRPr lang="tr-TR" dirty="0"/>
          </a:p>
        </p:txBody>
      </p:sp>
    </p:spTree>
    <p:extLst>
      <p:ext uri="{BB962C8B-B14F-4D97-AF65-F5344CB8AC3E}">
        <p14:creationId xmlns:p14="http://schemas.microsoft.com/office/powerpoint/2010/main" val="136384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9" name="Resim 8">
            <a:extLst>
              <a:ext uri="{FF2B5EF4-FFF2-40B4-BE49-F238E27FC236}">
                <a16:creationId xmlns:a16="http://schemas.microsoft.com/office/drawing/2014/main" id="{56EFFD05-8748-AD4F-BB68-BFF702CE3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245" y="143658"/>
            <a:ext cx="8307510" cy="5981407"/>
          </a:xfrm>
          <a:prstGeom prst="rect">
            <a:avLst/>
          </a:prstGeom>
        </p:spPr>
      </p:pic>
      <p:sp>
        <p:nvSpPr>
          <p:cNvPr id="14" name="Metin kutusu 13">
            <a:extLst>
              <a:ext uri="{FF2B5EF4-FFF2-40B4-BE49-F238E27FC236}">
                <a16:creationId xmlns:a16="http://schemas.microsoft.com/office/drawing/2014/main" id="{3ED1B284-F18A-6E44-89E0-7BAF7842B09F}"/>
              </a:ext>
            </a:extLst>
          </p:cNvPr>
          <p:cNvSpPr txBox="1"/>
          <p:nvPr/>
        </p:nvSpPr>
        <p:spPr>
          <a:xfrm>
            <a:off x="591312" y="6208621"/>
            <a:ext cx="8726424" cy="369332"/>
          </a:xfrm>
          <a:prstGeom prst="rect">
            <a:avLst/>
          </a:prstGeom>
          <a:noFill/>
        </p:spPr>
        <p:txBody>
          <a:bodyPr wrap="square" rtlCol="0">
            <a:spAutoFit/>
          </a:bodyPr>
          <a:lstStyle/>
          <a:p>
            <a:r>
              <a:rPr lang="tr-TR" dirty="0" err="1"/>
              <a:t>https</a:t>
            </a:r>
            <a:r>
              <a:rPr lang="tr-TR" dirty="0"/>
              <a:t>://</a:t>
            </a:r>
            <a:r>
              <a:rPr lang="tr-TR" dirty="0" err="1"/>
              <a:t>blog.nanonets.com</a:t>
            </a:r>
            <a:r>
              <a:rPr lang="tr-TR" dirty="0"/>
              <a:t>/</a:t>
            </a:r>
            <a:r>
              <a:rPr lang="tr-TR" dirty="0" err="1"/>
              <a:t>hyperparameter-optimization</a:t>
            </a:r>
            <a:r>
              <a:rPr lang="tr-TR" dirty="0"/>
              <a:t>/</a:t>
            </a:r>
          </a:p>
        </p:txBody>
      </p:sp>
    </p:spTree>
    <p:extLst>
      <p:ext uri="{BB962C8B-B14F-4D97-AF65-F5344CB8AC3E}">
        <p14:creationId xmlns:p14="http://schemas.microsoft.com/office/powerpoint/2010/main" val="240903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dirty="0">
                <a:solidFill>
                  <a:srgbClr val="2D2E2D"/>
                </a:solidFill>
                <a:latin typeface="Arial"/>
              </a:rPr>
              <a:t>Yapay Zeka Kavramları</a:t>
            </a:r>
            <a:endParaRPr lang="tr-TR" sz="8000" b="1" i="0" baseline="0" dirty="0">
              <a:solidFill>
                <a:srgbClr val="2D2E2D"/>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6" name="Alt Başlık 5"/>
          <p:cNvSpPr>
            <a:spLocks noGrp="1"/>
          </p:cNvSpPr>
          <p:nvPr>
            <p:ph type="subTitle" idx="1"/>
          </p:nvPr>
        </p:nvSpPr>
        <p:spPr/>
        <p:txBody>
          <a:bodyPr/>
          <a:lstStyle/>
          <a:p>
            <a:endParaRPr lang="tr-TR"/>
          </a:p>
        </p:txBody>
      </p:sp>
    </p:spTree>
    <p:extLst>
      <p:ext uri="{BB962C8B-B14F-4D97-AF65-F5344CB8AC3E}">
        <p14:creationId xmlns:p14="http://schemas.microsoft.com/office/powerpoint/2010/main" val="378014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AI – ML - DL</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461665"/>
          </a:xfrm>
          <a:prstGeom prst="rect">
            <a:avLst/>
          </a:prstGeom>
          <a:noFill/>
        </p:spPr>
        <p:txBody>
          <a:bodyPr wrap="square" rtlCol="0">
            <a:spAutoFit/>
          </a:bodyPr>
          <a:lstStyle/>
          <a:p>
            <a:r>
              <a:rPr lang="tr-TR" sz="1200" dirty="0"/>
              <a:t>What’s the Difference Between Artificial Intelligence, Machine Learning, and Deep Learning?</a:t>
            </a:r>
          </a:p>
          <a:p>
            <a:r>
              <a:rPr lang="tr-TR" sz="1200" dirty="0"/>
              <a:t>https://blogs.nvidia.com/blog/2016/07/29/whats-difference-artificial-intelligence-machine-learning-deep-learning-ai/</a:t>
            </a:r>
          </a:p>
        </p:txBody>
      </p:sp>
      <p:pic>
        <p:nvPicPr>
          <p:cNvPr id="8" name="Resim 7"/>
          <p:cNvPicPr>
            <a:picLocks noChangeAspect="1"/>
          </p:cNvPicPr>
          <p:nvPr/>
        </p:nvPicPr>
        <p:blipFill rotWithShape="1">
          <a:blip r:embed="rId3" cstate="print">
            <a:extLst>
              <a:ext uri="{28A0092B-C50C-407E-A947-70E740481C1C}">
                <a14:useLocalDpi xmlns:a14="http://schemas.microsoft.com/office/drawing/2010/main" val="0"/>
              </a:ext>
            </a:extLst>
          </a:blip>
          <a:srcRect l="4062" t="7790" r="3525" b="5657"/>
          <a:stretch/>
        </p:blipFill>
        <p:spPr>
          <a:xfrm>
            <a:off x="1295400" y="996696"/>
            <a:ext cx="8579630" cy="5111496"/>
          </a:xfrm>
          <a:prstGeom prst="rect">
            <a:avLst/>
          </a:prstGeom>
        </p:spPr>
      </p:pic>
    </p:spTree>
    <p:extLst>
      <p:ext uri="{BB962C8B-B14F-4D97-AF65-F5344CB8AC3E}">
        <p14:creationId xmlns:p14="http://schemas.microsoft.com/office/powerpoint/2010/main" val="19242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AI – ML - DL</a:t>
            </a:r>
          </a:p>
        </p:txBody>
      </p:sp>
      <p:sp>
        <p:nvSpPr>
          <p:cNvPr id="3" name="İçerik Yer Tutucusu 2"/>
          <p:cNvSpPr>
            <a:spLocks noGrp="1"/>
          </p:cNvSpPr>
          <p:nvPr>
            <p:ph idx="1"/>
          </p:nvPr>
        </p:nvSpPr>
        <p:spPr>
          <a:xfrm>
            <a:off x="1295400" y="1075045"/>
            <a:ext cx="9601200" cy="5014859"/>
          </a:xfrm>
        </p:spPr>
        <p:txBody>
          <a:bodyPr numCol="2" spcCol="72000">
            <a:normAutofit/>
          </a:bodyPr>
          <a:lstStyle/>
          <a:p>
            <a:pPr marL="228600" indent="-228600" algn="l" defTabSz="914400">
              <a:lnSpc>
                <a:spcPct val="90000"/>
              </a:lnSpc>
              <a:spcBef>
                <a:spcPts val="1800"/>
              </a:spcBef>
              <a:buClr>
                <a:srgbClr val="D15A3E"/>
              </a:buClr>
              <a:buSzPct val="100000"/>
              <a:buFont typeface="Arial"/>
              <a:buChar char="▪"/>
            </a:pPr>
            <a:r>
              <a:rPr lang="tr-TR" dirty="0">
                <a:solidFill>
                  <a:srgbClr val="FF0000"/>
                </a:solidFill>
              </a:rPr>
              <a:t>Geleneksel Artificial Intelligence (20. Yüzyıl)</a:t>
            </a:r>
          </a:p>
          <a:p>
            <a:pPr lvl="1" indent="-228600">
              <a:spcBef>
                <a:spcPts val="1800"/>
              </a:spcBef>
              <a:buClr>
                <a:srgbClr val="D15A3E"/>
              </a:buClr>
              <a:buFont typeface="Arial"/>
              <a:buChar char="▪"/>
            </a:pPr>
            <a:r>
              <a:rPr lang="tr-TR" dirty="0"/>
              <a:t>Önceden belirlenmiş kurallara dayanır</a:t>
            </a:r>
          </a:p>
          <a:p>
            <a:pPr lvl="1" indent="-228600">
              <a:spcBef>
                <a:spcPts val="1800"/>
              </a:spcBef>
              <a:buClr>
                <a:srgbClr val="D15A3E"/>
              </a:buClr>
              <a:buFont typeface="Arial"/>
              <a:buChar char="▪"/>
            </a:pPr>
            <a:r>
              <a:rPr lang="tr-TR" dirty="0"/>
              <a:t>MIT 1960’larda 3 aylık yaz kampında Computer Vision’u tamamlamayı amaçlamış (Stanford eğitiminden)</a:t>
            </a:r>
          </a:p>
          <a:p>
            <a:pPr lvl="1" indent="-228600">
              <a:spcBef>
                <a:spcPts val="1800"/>
              </a:spcBef>
              <a:buClr>
                <a:srgbClr val="D15A3E"/>
              </a:buClr>
              <a:buFont typeface="Arial"/>
              <a:buChar char="▪"/>
            </a:pPr>
            <a:r>
              <a:rPr lang="tr-TR" dirty="0"/>
              <a:t>1980’lerde expert systems (uzman sistemler)’e yönelmiş</a:t>
            </a:r>
          </a:p>
          <a:p>
            <a:pPr lvl="1" indent="-228600">
              <a:spcBef>
                <a:spcPts val="1800"/>
              </a:spcBef>
              <a:buClr>
                <a:srgbClr val="D15A3E"/>
              </a:buClr>
              <a:buFont typeface="Arial"/>
              <a:buChar char="▪"/>
            </a:pPr>
            <a:r>
              <a:rPr lang="tr-TR" dirty="0"/>
              <a:t>LISP ve PROLOG çağı</a:t>
            </a:r>
          </a:p>
          <a:p>
            <a:pPr>
              <a:buClr>
                <a:srgbClr val="D15A3E"/>
              </a:buClr>
              <a:buFont typeface="Arial"/>
              <a:buChar char="▪"/>
            </a:pPr>
            <a:r>
              <a:rPr lang="tr-TR" dirty="0">
                <a:solidFill>
                  <a:srgbClr val="FF0000"/>
                </a:solidFill>
              </a:rPr>
              <a:t>Machine Learning</a:t>
            </a:r>
          </a:p>
          <a:p>
            <a:pPr lvl="1">
              <a:buClr>
                <a:srgbClr val="D15A3E"/>
              </a:buClr>
              <a:buFont typeface="Arial"/>
              <a:buChar char="▪"/>
            </a:pPr>
            <a:r>
              <a:rPr lang="tr-TR" dirty="0"/>
              <a:t>1950’lerde başlamış</a:t>
            </a:r>
          </a:p>
          <a:p>
            <a:pPr lvl="1">
              <a:buClr>
                <a:srgbClr val="D15A3E"/>
              </a:buClr>
              <a:buFont typeface="Arial"/>
              <a:buChar char="▪"/>
            </a:pPr>
            <a:r>
              <a:rPr lang="tr-TR" dirty="0"/>
              <a:t>Alan Turing ve «Learning Machines»</a:t>
            </a:r>
          </a:p>
          <a:p>
            <a:pPr lvl="1">
              <a:buClr>
                <a:srgbClr val="D15A3E"/>
              </a:buClr>
              <a:buFont typeface="Arial"/>
              <a:buChar char="▪"/>
            </a:pPr>
            <a:r>
              <a:rPr lang="tr-TR" dirty="0"/>
              <a:t>Data-driven (kural-bazlı değil)</a:t>
            </a:r>
          </a:p>
          <a:p>
            <a:pPr lvl="1">
              <a:buClr>
                <a:srgbClr val="D15A3E"/>
              </a:buClr>
              <a:buFont typeface="Arial"/>
              <a:buChar char="▪"/>
            </a:pPr>
            <a:r>
              <a:rPr lang="tr-TR" dirty="0"/>
              <a:t>Optimizasyon da dahil oldu</a:t>
            </a:r>
          </a:p>
          <a:p>
            <a:pPr>
              <a:buClr>
                <a:srgbClr val="D15A3E"/>
              </a:buClr>
              <a:buFont typeface="Arial"/>
              <a:buChar char="▪"/>
            </a:pPr>
            <a:endParaRPr lang="tr-TR" dirty="0"/>
          </a:p>
          <a:p>
            <a:pPr>
              <a:buClr>
                <a:srgbClr val="D15A3E"/>
              </a:buClr>
              <a:buFont typeface="Arial"/>
              <a:buChar char="▪"/>
            </a:pPr>
            <a:r>
              <a:rPr lang="tr-TR" dirty="0">
                <a:solidFill>
                  <a:srgbClr val="FF0000"/>
                </a:solidFill>
              </a:rPr>
              <a:t>Deep Learning</a:t>
            </a:r>
          </a:p>
          <a:p>
            <a:pPr lvl="1">
              <a:buClr>
                <a:srgbClr val="D15A3E"/>
              </a:buClr>
              <a:buFont typeface="Arial"/>
              <a:buChar char="▪"/>
            </a:pPr>
            <a:r>
              <a:rPr lang="tr-TR" dirty="0"/>
              <a:t>1950’lerde başlamış</a:t>
            </a:r>
          </a:p>
          <a:p>
            <a:pPr lvl="1">
              <a:buClr>
                <a:srgbClr val="D15A3E"/>
              </a:buClr>
              <a:buFont typeface="Arial"/>
              <a:buChar char="▪"/>
            </a:pPr>
            <a:r>
              <a:rPr lang="tr-TR" dirty="0"/>
              <a:t>Perceptron (Neural Networks’ün temeli)</a:t>
            </a:r>
          </a:p>
          <a:p>
            <a:pPr lvl="1">
              <a:buClr>
                <a:srgbClr val="D15A3E"/>
              </a:buClr>
              <a:buFont typeface="Arial"/>
              <a:buChar char="▪"/>
            </a:pPr>
            <a:r>
              <a:rPr lang="tr-TR" dirty="0"/>
              <a:t>Data-driven (kural-bazlı değil)</a:t>
            </a:r>
          </a:p>
          <a:p>
            <a:pPr lvl="1">
              <a:buClr>
                <a:srgbClr val="D15A3E"/>
              </a:buClr>
              <a:buFont typeface="Arial"/>
              <a:buChar char="▪"/>
            </a:pPr>
            <a:r>
              <a:rPr lang="tr-TR" dirty="0"/>
              <a:t>Çok büyük dataset’ler (big data)</a:t>
            </a:r>
          </a:p>
          <a:p>
            <a:pPr lvl="1">
              <a:buClr>
                <a:srgbClr val="D15A3E"/>
              </a:buClr>
              <a:buFont typeface="Arial"/>
              <a:buChar char="▪"/>
            </a:pPr>
            <a:r>
              <a:rPr lang="tr-TR" dirty="0"/>
              <a:t>Neural networks de dahil oldu (1970’lerde CNN de dahil oldu)</a:t>
            </a:r>
          </a:p>
          <a:p>
            <a:pPr lvl="1">
              <a:buClr>
                <a:srgbClr val="D15A3E"/>
              </a:buClr>
              <a:buFont typeface="Arial"/>
              <a:buChar char="▪"/>
            </a:pPr>
            <a:r>
              <a:rPr lang="tr-TR" dirty="0"/>
              <a:t>Empirical sonuçlar (Ampirik, deneysel, teorik kurallara bağlı olmayan, belirlenemeyen)</a:t>
            </a:r>
          </a:p>
          <a:p>
            <a:pPr lvl="1">
              <a:buClr>
                <a:srgbClr val="D15A3E"/>
              </a:buClr>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TypeScript and Deep Learning</a:t>
            </a:r>
          </a:p>
          <a:p>
            <a:r>
              <a:rPr lang="tr-TR" dirty="0"/>
              <a:t>https://www.slideshare.net/ocampesato/typescript-and-deep-learning</a:t>
            </a:r>
          </a:p>
        </p:txBody>
      </p:sp>
    </p:spTree>
    <p:extLst>
      <p:ext uri="{BB962C8B-B14F-4D97-AF65-F5344CB8AC3E}">
        <p14:creationId xmlns:p14="http://schemas.microsoft.com/office/powerpoint/2010/main" val="299625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Başlamadan Önce...</a:t>
            </a:r>
          </a:p>
        </p:txBody>
      </p:sp>
      <p:sp>
        <p:nvSpPr>
          <p:cNvPr id="3" name="İçerik Yer Tutucusu 2"/>
          <p:cNvSpPr>
            <a:spLocks noGrp="1"/>
          </p:cNvSpPr>
          <p:nvPr>
            <p:ph idx="1"/>
          </p:nvPr>
        </p:nvSpPr>
        <p:spPr>
          <a:xfrm>
            <a:off x="1295400" y="1164657"/>
            <a:ext cx="9601200" cy="4626543"/>
          </a:xfrm>
        </p:spPr>
        <p:txBody>
          <a:bodyPr>
            <a:normAutofit lnSpcReduction="10000"/>
          </a:bodyPr>
          <a:lstStyle/>
          <a:p>
            <a:pPr>
              <a:buClr>
                <a:srgbClr val="D15A3E"/>
              </a:buClr>
              <a:buFont typeface="Arial"/>
              <a:buChar char="▪"/>
            </a:pPr>
            <a:r>
              <a:rPr lang="tr-TR" dirty="0">
                <a:solidFill>
                  <a:srgbClr val="2D2E2D"/>
                </a:solidFill>
              </a:rPr>
              <a:t>Bulut Bilişim / Sanallaştırma</a:t>
            </a:r>
          </a:p>
          <a:p>
            <a:pPr>
              <a:buClr>
                <a:srgbClr val="D15A3E"/>
              </a:buClr>
              <a:buFont typeface="Arial"/>
              <a:buChar char="▪"/>
            </a:pPr>
            <a:r>
              <a:rPr lang="tr-TR" dirty="0">
                <a:solidFill>
                  <a:srgbClr val="2D2E2D"/>
                </a:solidFill>
              </a:rPr>
              <a:t>IoT / IIoT</a:t>
            </a:r>
          </a:p>
          <a:p>
            <a:pPr>
              <a:buClr>
                <a:srgbClr val="D15A3E"/>
              </a:buClr>
              <a:buFont typeface="Arial"/>
              <a:buChar char="▪"/>
            </a:pPr>
            <a:r>
              <a:rPr lang="tr-TR" dirty="0">
                <a:solidFill>
                  <a:srgbClr val="2D2E2D"/>
                </a:solidFill>
                <a:latin typeface="Arial"/>
              </a:rPr>
              <a:t>Big Data</a:t>
            </a:r>
          </a:p>
          <a:p>
            <a:pPr>
              <a:buClr>
                <a:srgbClr val="D15A3E"/>
              </a:buClr>
              <a:buFont typeface="Arial"/>
              <a:buChar char="▪"/>
            </a:pPr>
            <a:r>
              <a:rPr lang="tr-TR" dirty="0">
                <a:solidFill>
                  <a:srgbClr val="2D2E2D"/>
                </a:solidFill>
                <a:latin typeface="Arial"/>
              </a:rPr>
              <a:t>Veri Madenciliği</a:t>
            </a:r>
          </a:p>
          <a:p>
            <a:pPr>
              <a:buClr>
                <a:srgbClr val="D15A3E"/>
              </a:buClr>
              <a:buFont typeface="Arial"/>
              <a:buChar char="▪"/>
            </a:pPr>
            <a:r>
              <a:rPr lang="tr-TR" dirty="0">
                <a:solidFill>
                  <a:srgbClr val="2D2E2D"/>
                </a:solidFill>
                <a:latin typeface="Arial"/>
              </a:rPr>
              <a:t>İstatistik / Olasılık</a:t>
            </a:r>
          </a:p>
          <a:p>
            <a:pPr>
              <a:buClr>
                <a:srgbClr val="D15A3E"/>
              </a:buClr>
              <a:buFont typeface="Arial"/>
              <a:buChar char="▪"/>
            </a:pPr>
            <a:r>
              <a:rPr lang="tr-TR" dirty="0">
                <a:solidFill>
                  <a:srgbClr val="2D2E2D"/>
                </a:solidFill>
                <a:latin typeface="Arial"/>
              </a:rPr>
              <a:t>Data </a:t>
            </a:r>
            <a:r>
              <a:rPr lang="tr-TR" dirty="0" err="1">
                <a:solidFill>
                  <a:srgbClr val="2D2E2D"/>
                </a:solidFill>
                <a:latin typeface="Arial"/>
              </a:rPr>
              <a:t>Scientist</a:t>
            </a:r>
            <a:endParaRPr lang="tr-TR" dirty="0">
              <a:solidFill>
                <a:srgbClr val="2D2E2D"/>
              </a:solidFill>
              <a:latin typeface="Arial"/>
            </a:endParaRPr>
          </a:p>
          <a:p>
            <a:pPr>
              <a:buClr>
                <a:srgbClr val="D15A3E"/>
              </a:buClr>
              <a:buFont typeface="Arial"/>
              <a:buChar char="▪"/>
            </a:pPr>
            <a:r>
              <a:rPr lang="tr-TR" dirty="0">
                <a:solidFill>
                  <a:srgbClr val="2D2E2D"/>
                </a:solidFill>
              </a:rPr>
              <a:t>Optimizasyon</a:t>
            </a:r>
          </a:p>
          <a:p>
            <a:pPr>
              <a:buClr>
                <a:srgbClr val="D15A3E"/>
              </a:buClr>
              <a:buFont typeface="Arial"/>
              <a:buChar char="▪"/>
            </a:pPr>
            <a:r>
              <a:rPr lang="tr-TR" dirty="0">
                <a:solidFill>
                  <a:srgbClr val="2D2E2D"/>
                </a:solidFill>
              </a:rPr>
              <a:t>Matematik / Türev / Lineer Cebir</a:t>
            </a:r>
            <a:endParaRPr lang="tr-TR" dirty="0">
              <a:solidFill>
                <a:srgbClr val="2D2E2D"/>
              </a:solidFill>
              <a:latin typeface="Arial"/>
            </a:endParaRPr>
          </a:p>
          <a:p>
            <a:pPr>
              <a:buClr>
                <a:srgbClr val="D15A3E"/>
              </a:buClr>
              <a:buFont typeface="Arial"/>
              <a:buChar char="▪"/>
            </a:pPr>
            <a:r>
              <a:rPr lang="tr-TR" dirty="0">
                <a:solidFill>
                  <a:srgbClr val="2D2E2D"/>
                </a:solidFill>
              </a:rPr>
              <a:t>Yapay Zeka</a:t>
            </a:r>
            <a:endParaRPr lang="tr-TR" dirty="0">
              <a:solidFill>
                <a:srgbClr val="2D2E2D"/>
              </a:solidFill>
              <a:latin typeface="Arial"/>
            </a:endParaRPr>
          </a:p>
          <a:p>
            <a:pPr>
              <a:buClr>
                <a:srgbClr val="D15A3E"/>
              </a:buClr>
              <a:buFont typeface="Arial"/>
              <a:buChar char="▪"/>
            </a:pPr>
            <a:r>
              <a:rPr lang="tr-TR" dirty="0">
                <a:solidFill>
                  <a:srgbClr val="2D2E2D"/>
                </a:solidFill>
              </a:rPr>
              <a:t>Bilinç / Yapay Bilinç</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Tree>
    <p:extLst>
      <p:ext uri="{BB962C8B-B14F-4D97-AF65-F5344CB8AC3E}">
        <p14:creationId xmlns:p14="http://schemas.microsoft.com/office/powerpoint/2010/main" val="151334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Deep Learning’in Yükselişi</a:t>
            </a:r>
          </a:p>
        </p:txBody>
      </p:sp>
      <p:sp>
        <p:nvSpPr>
          <p:cNvPr id="3" name="İçerik Yer Tutucusu 2"/>
          <p:cNvSpPr>
            <a:spLocks noGrp="1"/>
          </p:cNvSpPr>
          <p:nvPr>
            <p:ph idx="1"/>
          </p:nvPr>
        </p:nvSpPr>
        <p:spPr>
          <a:xfrm>
            <a:off x="1295399" y="1075045"/>
            <a:ext cx="10319657" cy="5014859"/>
          </a:xfrm>
        </p:spPr>
        <p:txBody>
          <a:bodyPr numCol="1" spcCol="0">
            <a:normAutofit/>
          </a:bodyPr>
          <a:lstStyle/>
          <a:p>
            <a:pPr>
              <a:buClr>
                <a:srgbClr val="D15A3E"/>
              </a:buClr>
              <a:buFont typeface="Arial"/>
              <a:buChar char="▪"/>
            </a:pPr>
            <a:r>
              <a:rPr lang="tr-TR" dirty="0"/>
              <a:t>Teorik olarak 1950’lerde, backpropagation ve CNN 1980’lerde ortaya çıkmış olmasına rağmen 1990’ların sonunda güçlü CPU array’lerle kısmen uygulanabildi. GPU ile gerçekleştirilmesinden sonra yükselişe geçti </a:t>
            </a:r>
          </a:p>
          <a:p>
            <a:pPr>
              <a:buClr>
                <a:srgbClr val="D15A3E"/>
              </a:buClr>
              <a:buFont typeface="Arial"/>
              <a:buChar char="▪"/>
            </a:pPr>
            <a:r>
              <a:rPr lang="tr-TR" dirty="0"/>
              <a:t>Hesaplama gücünün (bilgisayar donanımı) artması ve ucuzlaması</a:t>
            </a:r>
          </a:p>
          <a:p>
            <a:pPr>
              <a:buClr>
                <a:srgbClr val="D15A3E"/>
              </a:buClr>
              <a:buFont typeface="Arial"/>
              <a:buChar char="▪"/>
            </a:pPr>
            <a:r>
              <a:rPr lang="tr-TR" dirty="0"/>
              <a:t>Veri depolamanın ve veriye ulaşmanın kolaylaşması</a:t>
            </a:r>
          </a:p>
          <a:p>
            <a:pPr>
              <a:buClr>
                <a:srgbClr val="D15A3E"/>
              </a:buClr>
              <a:buFont typeface="Arial"/>
              <a:buChar char="▪"/>
            </a:pPr>
            <a:r>
              <a:rPr lang="tr-TR" dirty="0"/>
              <a:t>Güçlü algoritmalar</a:t>
            </a:r>
          </a:p>
          <a:p>
            <a:pPr>
              <a:buClr>
                <a:srgbClr val="D15A3E"/>
              </a:buClr>
              <a:buFont typeface="Arial"/>
              <a:buChar char="▪"/>
            </a:pPr>
            <a:r>
              <a:rPr lang="tr-TR" dirty="0"/>
              <a:t>2009’da Big Bang: Deep Neural Networks ve NVidia GPU’lar</a:t>
            </a:r>
          </a:p>
          <a:p>
            <a:pPr>
              <a:buClr>
                <a:srgbClr val="D15A3E"/>
              </a:buClr>
              <a:buFont typeface="Arial"/>
              <a:buChar char="▪"/>
            </a:pPr>
            <a:r>
              <a:rPr lang="tr-TR" dirty="0"/>
              <a:t>Google Brain NVidia GPU’ları kullandı (2009)</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TypeScript and Deep Learning</a:t>
            </a:r>
          </a:p>
          <a:p>
            <a:r>
              <a:rPr lang="tr-TR" dirty="0"/>
              <a:t>https://www.slideshare.net/ocampesato/typescript-and-deep-learning</a:t>
            </a:r>
          </a:p>
        </p:txBody>
      </p:sp>
    </p:spTree>
    <p:extLst>
      <p:ext uri="{BB962C8B-B14F-4D97-AF65-F5344CB8AC3E}">
        <p14:creationId xmlns:p14="http://schemas.microsoft.com/office/powerpoint/2010/main" val="212093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Deep Learning’in Yükselişi</a:t>
            </a:r>
          </a:p>
        </p:txBody>
      </p:sp>
      <p:sp>
        <p:nvSpPr>
          <p:cNvPr id="3" name="İçerik Yer Tutucusu 2"/>
          <p:cNvSpPr>
            <a:spLocks noGrp="1"/>
          </p:cNvSpPr>
          <p:nvPr>
            <p:ph idx="1"/>
          </p:nvPr>
        </p:nvSpPr>
        <p:spPr>
          <a:xfrm>
            <a:off x="1295399" y="1075045"/>
            <a:ext cx="10319657" cy="5014859"/>
          </a:xfrm>
        </p:spPr>
        <p:txBody>
          <a:bodyPr numCol="1" spcCol="0">
            <a:normAutofit/>
          </a:bodyPr>
          <a:lstStyle/>
          <a:p>
            <a:pPr>
              <a:buClr>
                <a:srgbClr val="D15A3E"/>
              </a:buClr>
              <a:buFont typeface="Arial"/>
              <a:buChar char="▪"/>
            </a:pPr>
            <a:r>
              <a:rPr lang="tr-TR" dirty="0"/>
              <a:t>Google TPU (Tensor Processing Unit) geliştirdi ve kullanmaya başladı (2016)</a:t>
            </a:r>
          </a:p>
          <a:p>
            <a:pPr marL="0" indent="0">
              <a:buClr>
                <a:srgbClr val="D15A3E"/>
              </a:buClr>
              <a:buNone/>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738664"/>
          </a:xfrm>
          <a:prstGeom prst="rect">
            <a:avLst/>
          </a:prstGeom>
          <a:noFill/>
        </p:spPr>
        <p:txBody>
          <a:bodyPr wrap="square" rtlCol="0">
            <a:spAutoFit/>
          </a:bodyPr>
          <a:lstStyle/>
          <a:p>
            <a:r>
              <a:rPr lang="tr-TR" sz="1400" dirty="0"/>
              <a:t>An in-depth look at Google’s first Tensor Processing Unit (TPU)</a:t>
            </a:r>
          </a:p>
          <a:p>
            <a:r>
              <a:rPr lang="tr-TR" sz="1400" dirty="0"/>
              <a:t>https://cloud.google.com/blog/big-data/2017/05/an-in-depth-look-at-googles-first-</a:t>
            </a:r>
          </a:p>
          <a:p>
            <a:r>
              <a:rPr lang="tr-TR" sz="1400" dirty="0"/>
              <a:t>tensor-processing-unit-tpu</a:t>
            </a:r>
          </a:p>
        </p:txBody>
      </p:sp>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171" y="3568223"/>
            <a:ext cx="4507926" cy="2461614"/>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2862" y="1440927"/>
            <a:ext cx="6041422" cy="4588910"/>
          </a:xfrm>
          <a:prstGeom prst="rect">
            <a:avLst/>
          </a:prstGeom>
        </p:spPr>
      </p:pic>
      <p:pic>
        <p:nvPicPr>
          <p:cNvPr id="8" name="Resim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44" y="1493522"/>
            <a:ext cx="4362450" cy="2076450"/>
          </a:xfrm>
          <a:prstGeom prst="rect">
            <a:avLst/>
          </a:prstGeom>
        </p:spPr>
      </p:pic>
    </p:spTree>
    <p:extLst>
      <p:ext uri="{BB962C8B-B14F-4D97-AF65-F5344CB8AC3E}">
        <p14:creationId xmlns:p14="http://schemas.microsoft.com/office/powerpoint/2010/main" val="1680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Deep Learning’in Yükselişi</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523220"/>
          </a:xfrm>
          <a:prstGeom prst="rect">
            <a:avLst/>
          </a:prstGeom>
          <a:noFill/>
        </p:spPr>
        <p:txBody>
          <a:bodyPr wrap="square" rtlCol="0">
            <a:spAutoFit/>
          </a:bodyPr>
          <a:lstStyle/>
          <a:p>
            <a:r>
              <a:rPr lang="tr-TR" sz="1400" dirty="0"/>
              <a:t>Jeff Dean at AI Frontiers: Trends and Developments in Deep Learning Research</a:t>
            </a:r>
          </a:p>
          <a:p>
            <a:r>
              <a:rPr lang="tr-TR" sz="1400" dirty="0"/>
              <a:t>https://www.slideshare.net/AIFrontiers/jeff-dean-trends-and-developments-in-deep-learning-research</a:t>
            </a:r>
          </a:p>
        </p:txBody>
      </p:sp>
      <p:pic>
        <p:nvPicPr>
          <p:cNvPr id="6" name="Resim 5"/>
          <p:cNvPicPr>
            <a:picLocks noChangeAspect="1"/>
          </p:cNvPicPr>
          <p:nvPr/>
        </p:nvPicPr>
        <p:blipFill rotWithShape="1">
          <a:blip r:embed="rId3"/>
          <a:srcRect l="11729" t="6892"/>
          <a:stretch/>
        </p:blipFill>
        <p:spPr>
          <a:xfrm>
            <a:off x="1295400" y="1038414"/>
            <a:ext cx="8501308" cy="5044048"/>
          </a:xfrm>
          <a:prstGeom prst="rect">
            <a:avLst/>
          </a:prstGeom>
        </p:spPr>
      </p:pic>
    </p:spTree>
    <p:extLst>
      <p:ext uri="{BB962C8B-B14F-4D97-AF65-F5344CB8AC3E}">
        <p14:creationId xmlns:p14="http://schemas.microsoft.com/office/powerpoint/2010/main" val="18006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Deep Learning’in Yükselişi</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041" y="1075045"/>
            <a:ext cx="9808029" cy="4861980"/>
          </a:xfrm>
          <a:prstGeom prst="rect">
            <a:avLst/>
          </a:prstGeom>
        </p:spPr>
      </p:pic>
      <p:sp>
        <p:nvSpPr>
          <p:cNvPr id="10" name="Metin kutusu 9"/>
          <p:cNvSpPr txBox="1"/>
          <p:nvPr/>
        </p:nvSpPr>
        <p:spPr>
          <a:xfrm>
            <a:off x="591312" y="6211669"/>
            <a:ext cx="8726424" cy="646331"/>
          </a:xfrm>
          <a:prstGeom prst="rect">
            <a:avLst/>
          </a:prstGeom>
          <a:noFill/>
        </p:spPr>
        <p:txBody>
          <a:bodyPr wrap="square" rtlCol="0">
            <a:spAutoFit/>
          </a:bodyPr>
          <a:lstStyle/>
          <a:p>
            <a:r>
              <a:rPr lang="tr-TR" dirty="0"/>
              <a:t>Is Machine Learning is overtaking Big Data?</a:t>
            </a:r>
          </a:p>
          <a:p>
            <a:r>
              <a:rPr lang="tr-TR" dirty="0"/>
              <a:t>https://www.kdnuggets.com/2017/05/machine-learning-overtaking-big-data.html</a:t>
            </a:r>
          </a:p>
        </p:txBody>
      </p:sp>
    </p:spTree>
    <p:extLst>
      <p:ext uri="{BB962C8B-B14F-4D97-AF65-F5344CB8AC3E}">
        <p14:creationId xmlns:p14="http://schemas.microsoft.com/office/powerpoint/2010/main" val="258934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Deep Learning’in Yükselişi</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99" y="1140032"/>
            <a:ext cx="10325039" cy="4498767"/>
          </a:xfrm>
          <a:prstGeom prst="rect">
            <a:avLst/>
          </a:prstGeom>
        </p:spPr>
      </p:pic>
      <p:sp>
        <p:nvSpPr>
          <p:cNvPr id="6" name="Metin kutusu 5"/>
          <p:cNvSpPr txBox="1"/>
          <p:nvPr/>
        </p:nvSpPr>
        <p:spPr>
          <a:xfrm>
            <a:off x="591312" y="6211669"/>
            <a:ext cx="8726424" cy="646331"/>
          </a:xfrm>
          <a:prstGeom prst="rect">
            <a:avLst/>
          </a:prstGeom>
          <a:noFill/>
        </p:spPr>
        <p:txBody>
          <a:bodyPr wrap="square" rtlCol="0">
            <a:spAutoFit/>
          </a:bodyPr>
          <a:lstStyle/>
          <a:p>
            <a:r>
              <a:rPr lang="tr-TR" dirty="0"/>
              <a:t>Is Machine Learning is overtaking Big Data?</a:t>
            </a:r>
          </a:p>
          <a:p>
            <a:r>
              <a:rPr lang="tr-TR" dirty="0"/>
              <a:t>https://www.kdnuggets.com/2017/05/machine-learning-overtaking-big-data.html</a:t>
            </a:r>
          </a:p>
        </p:txBody>
      </p:sp>
    </p:spTree>
    <p:extLst>
      <p:ext uri="{BB962C8B-B14F-4D97-AF65-F5344CB8AC3E}">
        <p14:creationId xmlns:p14="http://schemas.microsoft.com/office/powerpoint/2010/main" val="294409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Deep Learning’in Yükselişi</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99" y="961281"/>
            <a:ext cx="8349753" cy="5121181"/>
          </a:xfrm>
          <a:prstGeom prst="rect">
            <a:avLst/>
          </a:prstGeom>
        </p:spPr>
      </p:pic>
    </p:spTree>
    <p:extLst>
      <p:ext uri="{BB962C8B-B14F-4D97-AF65-F5344CB8AC3E}">
        <p14:creationId xmlns:p14="http://schemas.microsoft.com/office/powerpoint/2010/main" val="289474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Diğer Kavramlar</a:t>
            </a:r>
          </a:p>
        </p:txBody>
      </p:sp>
      <p:sp>
        <p:nvSpPr>
          <p:cNvPr id="3" name="İçerik Yer Tutucusu 2"/>
          <p:cNvSpPr>
            <a:spLocks noGrp="1"/>
          </p:cNvSpPr>
          <p:nvPr>
            <p:ph idx="1"/>
          </p:nvPr>
        </p:nvSpPr>
        <p:spPr>
          <a:xfrm>
            <a:off x="1295399" y="1075045"/>
            <a:ext cx="10319657" cy="5014859"/>
          </a:xfrm>
        </p:spPr>
        <p:txBody>
          <a:bodyPr numCol="1" spcCol="0">
            <a:normAutofit/>
          </a:bodyPr>
          <a:lstStyle/>
          <a:p>
            <a:pPr>
              <a:buClr>
                <a:srgbClr val="D15A3E"/>
              </a:buClr>
              <a:buFont typeface="Arial"/>
              <a:buChar char="▪"/>
            </a:pPr>
            <a:r>
              <a:rPr lang="tr-TR" sz="1800" dirty="0"/>
              <a:t>Her problem derin öğrenme ile çözülebilir mi?</a:t>
            </a:r>
          </a:p>
          <a:p>
            <a:pPr>
              <a:buClr>
                <a:srgbClr val="D15A3E"/>
              </a:buClr>
              <a:buFont typeface="Arial"/>
              <a:buChar char="▪"/>
            </a:pPr>
            <a:r>
              <a:rPr lang="tr-TR" sz="1800" dirty="0"/>
              <a:t>Her problem yapay zeka ile çözülmeye çalışılmalı mı?</a:t>
            </a:r>
          </a:p>
          <a:p>
            <a:pPr>
              <a:buClr>
                <a:srgbClr val="D15A3E"/>
              </a:buClr>
              <a:buFont typeface="Arial"/>
              <a:buChar char="▪"/>
            </a:pPr>
            <a:r>
              <a:rPr lang="tr-TR" sz="1800" dirty="0"/>
              <a:t>Yapay </a:t>
            </a:r>
            <a:r>
              <a:rPr lang="tr-TR" sz="1800" dirty="0" err="1"/>
              <a:t>zeka’da</a:t>
            </a:r>
            <a:r>
              <a:rPr lang="tr-TR" sz="1800" dirty="0"/>
              <a:t> ön yargı (</a:t>
            </a:r>
            <a:r>
              <a:rPr lang="tr-TR" sz="1800" dirty="0" err="1"/>
              <a:t>bias</a:t>
            </a:r>
            <a:r>
              <a:rPr lang="tr-TR" sz="1800" dirty="0"/>
              <a:t>) kavramı, aşma yolları</a:t>
            </a:r>
          </a:p>
          <a:p>
            <a:pPr>
              <a:buClr>
                <a:srgbClr val="D15A3E"/>
              </a:buClr>
              <a:buFont typeface="Arial"/>
              <a:buChar char="▪"/>
            </a:pPr>
            <a:r>
              <a:rPr lang="tr-TR" sz="1800" dirty="0"/>
              <a:t>Yapay </a:t>
            </a:r>
            <a:r>
              <a:rPr lang="tr-TR" sz="1800" dirty="0" err="1"/>
              <a:t>zeka’da</a:t>
            </a:r>
            <a:r>
              <a:rPr lang="tr-TR" sz="1800" dirty="0"/>
              <a:t> etik</a:t>
            </a:r>
          </a:p>
          <a:p>
            <a:pPr>
              <a:buClr>
                <a:srgbClr val="D15A3E"/>
              </a:buClr>
              <a:buFont typeface="Arial"/>
              <a:buChar char="▪"/>
            </a:pPr>
            <a:r>
              <a:rPr lang="tr-TR" sz="1800" dirty="0"/>
              <a:t>Yapay zeka regülasyonu, Açıklanabilir Yapay Zeka (</a:t>
            </a:r>
            <a:r>
              <a:rPr lang="tr-TR" sz="1800" dirty="0" err="1"/>
              <a:t>Explainable</a:t>
            </a:r>
            <a:r>
              <a:rPr lang="tr-TR" sz="1800" dirty="0"/>
              <a:t> </a:t>
            </a:r>
            <a:r>
              <a:rPr lang="tr-TR" sz="1800" dirty="0" err="1"/>
              <a:t>Artificial</a:t>
            </a:r>
            <a:r>
              <a:rPr lang="tr-TR" sz="1800" dirty="0"/>
              <a:t> Intelligence - </a:t>
            </a:r>
            <a:r>
              <a:rPr lang="tr-TR" sz="1800" dirty="0" err="1"/>
              <a:t>xAI</a:t>
            </a:r>
            <a:r>
              <a:rPr lang="tr-TR" sz="1800" dirty="0"/>
              <a:t>)</a:t>
            </a:r>
          </a:p>
          <a:p>
            <a:pPr>
              <a:buClr>
                <a:srgbClr val="D15A3E"/>
              </a:buClr>
              <a:buFont typeface="Arial"/>
              <a:buChar char="▪"/>
            </a:pPr>
            <a:r>
              <a:rPr lang="tr-TR" sz="1800" dirty="0"/>
              <a:t>Genel Yapay Zeka (</a:t>
            </a:r>
            <a:r>
              <a:rPr lang="tr-TR" sz="1800" dirty="0" err="1"/>
              <a:t>Artificial</a:t>
            </a:r>
            <a:r>
              <a:rPr lang="tr-TR" sz="1800" dirty="0"/>
              <a:t> General Intelligence)</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Tree>
    <p:extLst>
      <p:ext uri="{BB962C8B-B14F-4D97-AF65-F5344CB8AC3E}">
        <p14:creationId xmlns:p14="http://schemas.microsoft.com/office/powerpoint/2010/main" val="107519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spcBef>
                <a:spcPts val="0"/>
              </a:spcBef>
            </a:pPr>
            <a:r>
              <a:rPr lang="tr-TR" dirty="0" err="1">
                <a:solidFill>
                  <a:srgbClr val="2D2E2D"/>
                </a:solidFill>
              </a:rPr>
              <a:t>IoT</a:t>
            </a:r>
            <a:r>
              <a:rPr lang="tr-TR" dirty="0">
                <a:solidFill>
                  <a:srgbClr val="2D2E2D"/>
                </a:solidFill>
              </a:rPr>
              <a:t> / </a:t>
            </a:r>
            <a:r>
              <a:rPr lang="tr-TR" dirty="0" err="1">
                <a:solidFill>
                  <a:srgbClr val="2D2E2D"/>
                </a:solidFill>
              </a:rPr>
              <a:t>IIoT</a:t>
            </a:r>
            <a:r>
              <a:rPr lang="tr-TR" dirty="0">
                <a:solidFill>
                  <a:srgbClr val="2D2E2D"/>
                </a:solidFill>
              </a:rPr>
              <a:t> ve Yapay Zeka</a:t>
            </a:r>
            <a:endParaRPr lang="tr-TR" sz="8000" b="1" i="0" baseline="0" dirty="0">
              <a:solidFill>
                <a:srgbClr val="2D2E2D"/>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238640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IoT</a:t>
            </a:r>
            <a:r>
              <a:rPr lang="tr-TR" sz="3200" b="1" i="0" dirty="0">
                <a:solidFill>
                  <a:srgbClr val="D15A3E"/>
                </a:solidFill>
                <a:latin typeface="Arial"/>
                <a:ea typeface="+mj-ea"/>
                <a:cs typeface="+mj-cs"/>
              </a:rPr>
              <a:t> / </a:t>
            </a:r>
            <a:r>
              <a:rPr lang="tr-TR" sz="3200" b="1" i="0" dirty="0" err="1">
                <a:solidFill>
                  <a:srgbClr val="D15A3E"/>
                </a:solidFill>
                <a:latin typeface="Arial"/>
                <a:ea typeface="+mj-ea"/>
                <a:cs typeface="+mj-cs"/>
              </a:rPr>
              <a:t>IIoT</a:t>
            </a:r>
            <a:r>
              <a:rPr lang="tr-TR" dirty="0">
                <a:solidFill>
                  <a:srgbClr val="D15A3E"/>
                </a:solidFill>
                <a:latin typeface="Arial"/>
              </a:rPr>
              <a:t> ve Yapay Zeka</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399" y="1075045"/>
            <a:ext cx="10319657" cy="5014859"/>
          </a:xfrm>
        </p:spPr>
        <p:txBody>
          <a:bodyPr numCol="1" spcCol="0">
            <a:normAutofit/>
          </a:bodyPr>
          <a:lstStyle/>
          <a:p>
            <a:pPr>
              <a:buClr>
                <a:srgbClr val="D15A3E"/>
              </a:buClr>
              <a:buFont typeface="Arial"/>
              <a:buChar char="▪"/>
            </a:pPr>
            <a:r>
              <a:rPr lang="tr-TR" sz="1800" dirty="0" err="1"/>
              <a:t>Nvidia</a:t>
            </a:r>
            <a:r>
              <a:rPr lang="tr-TR" sz="1800" dirty="0"/>
              <a:t> </a:t>
            </a:r>
            <a:r>
              <a:rPr lang="tr-TR" sz="1800" dirty="0" err="1"/>
              <a:t>Jetson</a:t>
            </a:r>
            <a:r>
              <a:rPr lang="tr-TR" sz="1800" dirty="0"/>
              <a:t> TX1/TX2</a:t>
            </a:r>
          </a:p>
          <a:p>
            <a:pPr lvl="1">
              <a:buClr>
                <a:srgbClr val="D15A3E"/>
              </a:buClr>
              <a:buFont typeface="Arial"/>
              <a:buChar char="▪"/>
            </a:pPr>
            <a:r>
              <a:rPr lang="tr-TR" sz="1600" dirty="0" err="1"/>
              <a:t>Ubuntu</a:t>
            </a:r>
            <a:r>
              <a:rPr lang="tr-TR" sz="1600" dirty="0"/>
              <a:t> (aarch64) çalıştırabiliyor</a:t>
            </a:r>
          </a:p>
          <a:p>
            <a:pPr lvl="1">
              <a:buClr>
                <a:srgbClr val="D15A3E"/>
              </a:buClr>
              <a:buFont typeface="Arial"/>
              <a:buChar char="▪"/>
            </a:pPr>
            <a:r>
              <a:rPr lang="tr-TR" sz="1600" dirty="0"/>
              <a:t>6 CPU çekirdeği</a:t>
            </a:r>
          </a:p>
          <a:p>
            <a:pPr lvl="1">
              <a:buClr>
                <a:srgbClr val="D15A3E"/>
              </a:buClr>
              <a:buFont typeface="Arial"/>
              <a:buChar char="▪"/>
            </a:pPr>
            <a:r>
              <a:rPr lang="tr-TR" sz="1600" dirty="0"/>
              <a:t>256 CUDA çekirdeği (TX2)</a:t>
            </a:r>
          </a:p>
          <a:p>
            <a:pPr>
              <a:buClr>
                <a:srgbClr val="D15A3E"/>
              </a:buClr>
              <a:buFont typeface="Arial"/>
              <a:buChar char="▪"/>
            </a:pPr>
            <a:r>
              <a:rPr lang="tr-TR" sz="1800" dirty="0" err="1"/>
              <a:t>Nvidia</a:t>
            </a:r>
            <a:r>
              <a:rPr lang="tr-TR" sz="1800" dirty="0"/>
              <a:t> </a:t>
            </a:r>
            <a:r>
              <a:rPr lang="tr-TR" sz="1800" dirty="0" err="1"/>
              <a:t>Jetson</a:t>
            </a:r>
            <a:r>
              <a:rPr lang="tr-TR" sz="1800" dirty="0"/>
              <a:t> </a:t>
            </a:r>
            <a:r>
              <a:rPr lang="tr-TR" sz="1800" dirty="0" err="1"/>
              <a:t>Nano</a:t>
            </a:r>
            <a:endParaRPr lang="tr-TR" sz="1800" dirty="0"/>
          </a:p>
          <a:p>
            <a:pPr>
              <a:buClr>
                <a:srgbClr val="D15A3E"/>
              </a:buClr>
              <a:buFont typeface="Arial"/>
              <a:buChar char="▪"/>
            </a:pPr>
            <a:r>
              <a:rPr lang="tr-TR" sz="1800" dirty="0" err="1"/>
              <a:t>Nvidia</a:t>
            </a:r>
            <a:r>
              <a:rPr lang="tr-TR" sz="1800" dirty="0"/>
              <a:t> Drive PX</a:t>
            </a:r>
            <a:endParaRPr lang="tr-TR" sz="1600" dirty="0"/>
          </a:p>
          <a:p>
            <a:pPr>
              <a:buClr>
                <a:srgbClr val="D15A3E"/>
              </a:buClr>
              <a:buFont typeface="Arial"/>
              <a:buChar char="▪"/>
            </a:pPr>
            <a:endParaRPr lang="tr-TR" sz="1800"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6" name="Resim 5">
            <a:extLst>
              <a:ext uri="{FF2B5EF4-FFF2-40B4-BE49-F238E27FC236}">
                <a16:creationId xmlns:a16="http://schemas.microsoft.com/office/drawing/2014/main" id="{649F2DF2-3160-CC4C-8269-A83F13EA3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284" y="2662360"/>
            <a:ext cx="6161467" cy="3872474"/>
          </a:xfrm>
          <a:prstGeom prst="rect">
            <a:avLst/>
          </a:prstGeom>
        </p:spPr>
      </p:pic>
      <p:pic>
        <p:nvPicPr>
          <p:cNvPr id="8" name="Resim 7">
            <a:extLst>
              <a:ext uri="{FF2B5EF4-FFF2-40B4-BE49-F238E27FC236}">
                <a16:creationId xmlns:a16="http://schemas.microsoft.com/office/drawing/2014/main" id="{D620B875-0D39-CE4F-BEAE-CE8258B77AF4}"/>
              </a:ext>
            </a:extLst>
          </p:cNvPr>
          <p:cNvPicPr>
            <a:picLocks noChangeAspect="1"/>
          </p:cNvPicPr>
          <p:nvPr/>
        </p:nvPicPr>
        <p:blipFill rotWithShape="1">
          <a:blip r:embed="rId4">
            <a:extLst>
              <a:ext uri="{28A0092B-C50C-407E-A947-70E740481C1C}">
                <a14:useLocalDpi xmlns:a14="http://schemas.microsoft.com/office/drawing/2010/main" val="0"/>
              </a:ext>
            </a:extLst>
          </a:blip>
          <a:srcRect l="21826" t="17044" r="21400" b="17251"/>
          <a:stretch/>
        </p:blipFill>
        <p:spPr>
          <a:xfrm>
            <a:off x="7390613" y="2848293"/>
            <a:ext cx="4209025" cy="3234588"/>
          </a:xfrm>
          <a:prstGeom prst="rect">
            <a:avLst/>
          </a:prstGeom>
        </p:spPr>
      </p:pic>
      <p:pic>
        <p:nvPicPr>
          <p:cNvPr id="10" name="Resim 9">
            <a:extLst>
              <a:ext uri="{FF2B5EF4-FFF2-40B4-BE49-F238E27FC236}">
                <a16:creationId xmlns:a16="http://schemas.microsoft.com/office/drawing/2014/main" id="{E8D6FC8A-311F-8044-98A0-44CE7CC6846D}"/>
              </a:ext>
            </a:extLst>
          </p:cNvPr>
          <p:cNvPicPr>
            <a:picLocks noChangeAspect="1"/>
          </p:cNvPicPr>
          <p:nvPr/>
        </p:nvPicPr>
        <p:blipFill rotWithShape="1">
          <a:blip r:embed="rId5">
            <a:extLst>
              <a:ext uri="{28A0092B-C50C-407E-A947-70E740481C1C}">
                <a14:useLocalDpi xmlns:a14="http://schemas.microsoft.com/office/drawing/2010/main" val="0"/>
              </a:ext>
            </a:extLst>
          </a:blip>
          <a:srcRect l="10449" t="15676" r="15392" b="12714"/>
          <a:stretch/>
        </p:blipFill>
        <p:spPr>
          <a:xfrm>
            <a:off x="7484736" y="1"/>
            <a:ext cx="3620039" cy="2713512"/>
          </a:xfrm>
          <a:prstGeom prst="rect">
            <a:avLst/>
          </a:prstGeom>
        </p:spPr>
      </p:pic>
    </p:spTree>
    <p:extLst>
      <p:ext uri="{BB962C8B-B14F-4D97-AF65-F5344CB8AC3E}">
        <p14:creationId xmlns:p14="http://schemas.microsoft.com/office/powerpoint/2010/main" val="360256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IoT</a:t>
            </a:r>
            <a:r>
              <a:rPr lang="tr-TR" sz="3200" b="1" i="0" dirty="0">
                <a:solidFill>
                  <a:srgbClr val="D15A3E"/>
                </a:solidFill>
                <a:latin typeface="Arial"/>
                <a:ea typeface="+mj-ea"/>
                <a:cs typeface="+mj-cs"/>
              </a:rPr>
              <a:t> / </a:t>
            </a:r>
            <a:r>
              <a:rPr lang="tr-TR" sz="3200" b="1" i="0" dirty="0" err="1">
                <a:solidFill>
                  <a:srgbClr val="D15A3E"/>
                </a:solidFill>
                <a:latin typeface="Arial"/>
                <a:ea typeface="+mj-ea"/>
                <a:cs typeface="+mj-cs"/>
              </a:rPr>
              <a:t>IIoT</a:t>
            </a:r>
            <a:r>
              <a:rPr lang="tr-TR" dirty="0">
                <a:solidFill>
                  <a:srgbClr val="D15A3E"/>
                </a:solidFill>
                <a:latin typeface="Arial"/>
              </a:rPr>
              <a:t> ve Yapay Zeka</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399" y="1075045"/>
            <a:ext cx="10319657" cy="5014859"/>
          </a:xfrm>
        </p:spPr>
        <p:txBody>
          <a:bodyPr numCol="1" spcCol="0">
            <a:normAutofit/>
          </a:bodyPr>
          <a:lstStyle/>
          <a:p>
            <a:pPr>
              <a:buClr>
                <a:srgbClr val="D15A3E"/>
              </a:buClr>
              <a:buFont typeface="Arial"/>
              <a:buChar char="▪"/>
            </a:pPr>
            <a:r>
              <a:rPr lang="tr-TR" sz="1800" dirty="0"/>
              <a:t>Intel </a:t>
            </a:r>
            <a:r>
              <a:rPr lang="tr-TR" sz="1800" dirty="0" err="1"/>
              <a:t>Movidius</a:t>
            </a:r>
            <a:endParaRPr lang="tr-TR" sz="1800" dirty="0"/>
          </a:p>
          <a:p>
            <a:pPr lvl="1">
              <a:buClr>
                <a:srgbClr val="D15A3E"/>
              </a:buClr>
              <a:buFont typeface="Arial"/>
              <a:buChar char="▪"/>
            </a:pPr>
            <a:r>
              <a:rPr lang="tr-TR" sz="1600" dirty="0"/>
              <a:t>USB ile </a:t>
            </a:r>
            <a:r>
              <a:rPr lang="tr-TR" sz="1600" dirty="0" err="1"/>
              <a:t>Raspberry</a:t>
            </a:r>
            <a:r>
              <a:rPr lang="tr-TR" sz="1600" dirty="0"/>
              <a:t> PI, PC/MAC gibi cihazlara bağlanarak hızlandırıcı (</a:t>
            </a:r>
            <a:r>
              <a:rPr lang="tr-TR" sz="1600" dirty="0" err="1"/>
              <a:t>accelerator</a:t>
            </a:r>
            <a:r>
              <a:rPr lang="tr-TR" sz="1600" dirty="0"/>
              <a:t>) işlevi</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8" name="Resim 7">
            <a:extLst>
              <a:ext uri="{FF2B5EF4-FFF2-40B4-BE49-F238E27FC236}">
                <a16:creationId xmlns:a16="http://schemas.microsoft.com/office/drawing/2014/main" id="{063BE3C5-F188-D643-A410-38EB4040E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44" y="2345069"/>
            <a:ext cx="4945965" cy="3744835"/>
          </a:xfrm>
          <a:prstGeom prst="rect">
            <a:avLst/>
          </a:prstGeom>
        </p:spPr>
      </p:pic>
      <p:pic>
        <p:nvPicPr>
          <p:cNvPr id="10" name="Resim 9">
            <a:extLst>
              <a:ext uri="{FF2B5EF4-FFF2-40B4-BE49-F238E27FC236}">
                <a16:creationId xmlns:a16="http://schemas.microsoft.com/office/drawing/2014/main" id="{1C4CA2DF-5EC8-0D44-901F-137D161DE4E7}"/>
              </a:ext>
            </a:extLst>
          </p:cNvPr>
          <p:cNvPicPr>
            <a:picLocks noChangeAspect="1"/>
          </p:cNvPicPr>
          <p:nvPr/>
        </p:nvPicPr>
        <p:blipFill rotWithShape="1">
          <a:blip r:embed="rId4">
            <a:extLst>
              <a:ext uri="{28A0092B-C50C-407E-A947-70E740481C1C}">
                <a14:useLocalDpi xmlns:a14="http://schemas.microsoft.com/office/drawing/2010/main" val="0"/>
              </a:ext>
            </a:extLst>
          </a:blip>
          <a:srcRect l="21037" t="12108" r="16334" b="13387"/>
          <a:stretch/>
        </p:blipFill>
        <p:spPr>
          <a:xfrm>
            <a:off x="6018739" y="2345069"/>
            <a:ext cx="5596318" cy="3744835"/>
          </a:xfrm>
          <a:prstGeom prst="rect">
            <a:avLst/>
          </a:prstGeom>
        </p:spPr>
      </p:pic>
    </p:spTree>
    <p:extLst>
      <p:ext uri="{BB962C8B-B14F-4D97-AF65-F5344CB8AC3E}">
        <p14:creationId xmlns:p14="http://schemas.microsoft.com/office/powerpoint/2010/main" val="157899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295400" y="1164657"/>
            <a:ext cx="9601200" cy="4626543"/>
          </a:xfrm>
        </p:spPr>
        <p:txBody>
          <a:bodyPr>
            <a:normAutofit/>
          </a:bodyPr>
          <a:lstStyle/>
          <a:p>
            <a:pPr marL="0" indent="0">
              <a:buClr>
                <a:srgbClr val="D15A3E"/>
              </a:buClr>
              <a:buNone/>
            </a:pPr>
            <a:endParaRPr lang="tr-TR" i="1" dirty="0">
              <a:solidFill>
                <a:srgbClr val="C00000"/>
              </a:solidFill>
            </a:endParaRPr>
          </a:p>
          <a:p>
            <a:pPr marL="0" indent="0">
              <a:buClr>
                <a:srgbClr val="D15A3E"/>
              </a:buClr>
              <a:buNone/>
            </a:pPr>
            <a:endParaRPr lang="tr-TR" i="1" dirty="0">
              <a:solidFill>
                <a:srgbClr val="C00000"/>
              </a:solidFill>
            </a:endParaRPr>
          </a:p>
          <a:p>
            <a:pPr marL="0" indent="0">
              <a:buClr>
                <a:srgbClr val="D15A3E"/>
              </a:buClr>
              <a:buNone/>
            </a:pPr>
            <a:r>
              <a:rPr lang="tr-TR" b="1" i="1" dirty="0">
                <a:solidFill>
                  <a:srgbClr val="C00000"/>
                </a:solidFill>
              </a:rPr>
              <a:t>«AI is the new electricity and is transforming multiple industries... Deep learning first transformed speech recognition, then computer vision. Today, NLP and Robotics are also undergoing similar revolutions»</a:t>
            </a:r>
          </a:p>
          <a:p>
            <a:pPr marL="0" indent="0" algn="r">
              <a:buClr>
                <a:srgbClr val="D15A3E"/>
              </a:buClr>
              <a:buNone/>
            </a:pPr>
            <a:r>
              <a:rPr lang="tr-TR" b="1" dirty="0">
                <a:solidFill>
                  <a:srgbClr val="C00000"/>
                </a:solidFill>
              </a:rPr>
              <a:t>		</a:t>
            </a:r>
            <a:r>
              <a:rPr lang="tr-TR" dirty="0">
                <a:solidFill>
                  <a:srgbClr val="C00000"/>
                </a:solidFill>
              </a:rPr>
              <a:t>Andrew Ng</a:t>
            </a:r>
            <a:r>
              <a:rPr lang="tr-TR" dirty="0">
                <a:solidFill>
                  <a:srgbClr val="2D2E2D"/>
                </a:solidFill>
              </a:rPr>
              <a:t> </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Tree>
    <p:extLst>
      <p:ext uri="{BB962C8B-B14F-4D97-AF65-F5344CB8AC3E}">
        <p14:creationId xmlns:p14="http://schemas.microsoft.com/office/powerpoint/2010/main" val="131873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IoT</a:t>
            </a:r>
            <a:r>
              <a:rPr lang="tr-TR" sz="3200" b="1" i="0" dirty="0">
                <a:solidFill>
                  <a:srgbClr val="D15A3E"/>
                </a:solidFill>
                <a:latin typeface="Arial"/>
                <a:ea typeface="+mj-ea"/>
                <a:cs typeface="+mj-cs"/>
              </a:rPr>
              <a:t> / </a:t>
            </a:r>
            <a:r>
              <a:rPr lang="tr-TR" sz="3200" b="1" i="0" dirty="0" err="1">
                <a:solidFill>
                  <a:srgbClr val="D15A3E"/>
                </a:solidFill>
                <a:latin typeface="Arial"/>
                <a:ea typeface="+mj-ea"/>
                <a:cs typeface="+mj-cs"/>
              </a:rPr>
              <a:t>IIoT</a:t>
            </a:r>
            <a:r>
              <a:rPr lang="tr-TR" dirty="0">
                <a:solidFill>
                  <a:srgbClr val="D15A3E"/>
                </a:solidFill>
                <a:latin typeface="Arial"/>
              </a:rPr>
              <a:t> ve Yapay Zeka</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399" y="1075045"/>
            <a:ext cx="10319657" cy="5014859"/>
          </a:xfrm>
        </p:spPr>
        <p:txBody>
          <a:bodyPr numCol="1" spcCol="0">
            <a:normAutofit/>
          </a:bodyPr>
          <a:lstStyle/>
          <a:p>
            <a:pPr>
              <a:buClr>
                <a:srgbClr val="D15A3E"/>
              </a:buClr>
              <a:buFont typeface="Arial"/>
              <a:buChar char="▪"/>
            </a:pPr>
            <a:r>
              <a:rPr lang="tr-TR" sz="1800" dirty="0"/>
              <a:t>Intel FPGA / </a:t>
            </a:r>
            <a:r>
              <a:rPr lang="tr-TR" sz="1800" dirty="0" err="1"/>
              <a:t>Xilinx</a:t>
            </a:r>
            <a:r>
              <a:rPr lang="tr-TR" sz="1800" dirty="0"/>
              <a:t> FPGA</a:t>
            </a:r>
          </a:p>
          <a:p>
            <a:pPr lvl="1">
              <a:buClr>
                <a:srgbClr val="D15A3E"/>
              </a:buClr>
              <a:buFont typeface="Arial"/>
              <a:buChar char="▪"/>
            </a:pPr>
            <a:r>
              <a:rPr lang="tr-TR" sz="1600" dirty="0"/>
              <a:t>Int8’de performanslı</a:t>
            </a:r>
          </a:p>
          <a:p>
            <a:pPr lvl="1">
              <a:buClr>
                <a:srgbClr val="D15A3E"/>
              </a:buClr>
              <a:buFont typeface="Arial"/>
              <a:buChar char="▪"/>
            </a:pPr>
            <a:r>
              <a:rPr lang="tr-TR" sz="1600" dirty="0"/>
              <a:t>Düşük enerji harcama</a:t>
            </a:r>
          </a:p>
          <a:p>
            <a:pPr>
              <a:buClr>
                <a:srgbClr val="D15A3E"/>
              </a:buClr>
              <a:buFont typeface="Arial"/>
              <a:buChar char="▪"/>
            </a:pPr>
            <a:endParaRPr lang="tr-TR" sz="1800"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6" name="Resim 5">
            <a:extLst>
              <a:ext uri="{FF2B5EF4-FFF2-40B4-BE49-F238E27FC236}">
                <a16:creationId xmlns:a16="http://schemas.microsoft.com/office/drawing/2014/main" id="{457AE119-17FC-0A47-8FF1-EC72E5BE9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875" y="2046069"/>
            <a:ext cx="5524500" cy="4165600"/>
          </a:xfrm>
          <a:prstGeom prst="rect">
            <a:avLst/>
          </a:prstGeom>
        </p:spPr>
      </p:pic>
    </p:spTree>
    <p:extLst>
      <p:ext uri="{BB962C8B-B14F-4D97-AF65-F5344CB8AC3E}">
        <p14:creationId xmlns:p14="http://schemas.microsoft.com/office/powerpoint/2010/main" val="195093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IoT</a:t>
            </a:r>
            <a:r>
              <a:rPr lang="tr-TR" sz="3200" b="1" i="0" dirty="0">
                <a:solidFill>
                  <a:srgbClr val="D15A3E"/>
                </a:solidFill>
                <a:latin typeface="Arial"/>
                <a:ea typeface="+mj-ea"/>
                <a:cs typeface="+mj-cs"/>
              </a:rPr>
              <a:t> / </a:t>
            </a:r>
            <a:r>
              <a:rPr lang="tr-TR" sz="3200" b="1" i="0" dirty="0" err="1">
                <a:solidFill>
                  <a:srgbClr val="D15A3E"/>
                </a:solidFill>
                <a:latin typeface="Arial"/>
                <a:ea typeface="+mj-ea"/>
                <a:cs typeface="+mj-cs"/>
              </a:rPr>
              <a:t>IIoT</a:t>
            </a:r>
            <a:r>
              <a:rPr lang="tr-TR" dirty="0">
                <a:solidFill>
                  <a:srgbClr val="D15A3E"/>
                </a:solidFill>
                <a:latin typeface="Arial"/>
              </a:rPr>
              <a:t> ve Yapay Zeka</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399" y="1075045"/>
            <a:ext cx="10319657" cy="5014859"/>
          </a:xfrm>
        </p:spPr>
        <p:txBody>
          <a:bodyPr numCol="1" spcCol="0">
            <a:normAutofit/>
          </a:bodyPr>
          <a:lstStyle/>
          <a:p>
            <a:pPr>
              <a:buClr>
                <a:srgbClr val="D15A3E"/>
              </a:buClr>
              <a:buFont typeface="Arial"/>
              <a:buChar char="▪"/>
            </a:pPr>
            <a:r>
              <a:rPr lang="tr-TR" sz="1800" dirty="0"/>
              <a:t>Google </a:t>
            </a:r>
            <a:r>
              <a:rPr lang="tr-TR" sz="1800" dirty="0" err="1"/>
              <a:t>Coral</a:t>
            </a:r>
            <a:endParaRPr lang="tr-TR" sz="1800" dirty="0"/>
          </a:p>
          <a:p>
            <a:pPr lvl="1">
              <a:buClr>
                <a:srgbClr val="D15A3E"/>
              </a:buClr>
              <a:buFont typeface="Arial"/>
              <a:buChar char="▪"/>
            </a:pPr>
            <a:r>
              <a:rPr lang="tr-TR" sz="1600" dirty="0"/>
              <a:t>Google </a:t>
            </a:r>
            <a:r>
              <a:rPr lang="tr-TR" sz="1600" dirty="0" err="1"/>
              <a:t>Edge</a:t>
            </a:r>
            <a:r>
              <a:rPr lang="tr-TR" sz="1600" dirty="0"/>
              <a:t> TPU içerir</a:t>
            </a:r>
          </a:p>
          <a:p>
            <a:pPr lvl="1">
              <a:buClr>
                <a:srgbClr val="D15A3E"/>
              </a:buClr>
              <a:buFont typeface="Arial"/>
              <a:buChar char="▪"/>
            </a:pPr>
            <a:r>
              <a:rPr lang="tr-TR" sz="1600" dirty="0"/>
              <a:t>Development board ve USB Accelerator formunda</a:t>
            </a:r>
          </a:p>
          <a:p>
            <a:pPr lvl="1">
              <a:buClr>
                <a:srgbClr val="D15A3E"/>
              </a:buClr>
              <a:buFont typeface="Arial"/>
              <a:buChar char="▪"/>
            </a:pPr>
            <a:r>
              <a:rPr lang="tr-TR" sz="1600" dirty="0"/>
              <a:t>Int8, Int16</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6" name="Resim 5">
            <a:extLst>
              <a:ext uri="{FF2B5EF4-FFF2-40B4-BE49-F238E27FC236}">
                <a16:creationId xmlns:a16="http://schemas.microsoft.com/office/drawing/2014/main" id="{CD8422C9-B6B5-734B-B1E7-0A2691FBA7FC}"/>
              </a:ext>
            </a:extLst>
          </p:cNvPr>
          <p:cNvPicPr>
            <a:picLocks noChangeAspect="1"/>
          </p:cNvPicPr>
          <p:nvPr/>
        </p:nvPicPr>
        <p:blipFill>
          <a:blip r:embed="rId3"/>
          <a:stretch>
            <a:fillRect/>
          </a:stretch>
        </p:blipFill>
        <p:spPr>
          <a:xfrm>
            <a:off x="7201835" y="2804141"/>
            <a:ext cx="4316017" cy="3120093"/>
          </a:xfrm>
          <a:prstGeom prst="rect">
            <a:avLst/>
          </a:prstGeom>
        </p:spPr>
      </p:pic>
      <p:pic>
        <p:nvPicPr>
          <p:cNvPr id="7" name="Resim 6">
            <a:extLst>
              <a:ext uri="{FF2B5EF4-FFF2-40B4-BE49-F238E27FC236}">
                <a16:creationId xmlns:a16="http://schemas.microsoft.com/office/drawing/2014/main" id="{D8512F24-E0B7-064B-8865-070F6CF407FD}"/>
              </a:ext>
            </a:extLst>
          </p:cNvPr>
          <p:cNvPicPr>
            <a:picLocks noChangeAspect="1"/>
          </p:cNvPicPr>
          <p:nvPr/>
        </p:nvPicPr>
        <p:blipFill>
          <a:blip r:embed="rId4"/>
          <a:stretch>
            <a:fillRect/>
          </a:stretch>
        </p:blipFill>
        <p:spPr>
          <a:xfrm>
            <a:off x="1295398" y="2805882"/>
            <a:ext cx="5648053" cy="3120094"/>
          </a:xfrm>
          <a:prstGeom prst="rect">
            <a:avLst/>
          </a:prstGeom>
        </p:spPr>
      </p:pic>
    </p:spTree>
    <p:extLst>
      <p:ext uri="{BB962C8B-B14F-4D97-AF65-F5344CB8AC3E}">
        <p14:creationId xmlns:p14="http://schemas.microsoft.com/office/powerpoint/2010/main" val="204348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spcBef>
                <a:spcPts val="0"/>
              </a:spcBef>
            </a:pPr>
            <a:r>
              <a:rPr lang="tr-TR" dirty="0">
                <a:solidFill>
                  <a:srgbClr val="2D2E2D"/>
                </a:solidFill>
              </a:rPr>
              <a:t>Yapay Zeka’ya Yön </a:t>
            </a:r>
            <a:r>
              <a:rPr lang="tr-TR" sz="8000" b="1" i="0" baseline="0" dirty="0">
                <a:solidFill>
                  <a:srgbClr val="2D2E2D"/>
                </a:solidFill>
                <a:latin typeface="Arial"/>
                <a:ea typeface="+mj-ea"/>
                <a:cs typeface="+mj-cs"/>
              </a:rPr>
              <a:t>Verenler</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43251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Yapay Zeka’ya Yön Verenler</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7" name="Resi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708" y="1309036"/>
            <a:ext cx="2636418" cy="3027145"/>
          </a:xfrm>
          <a:prstGeom prst="rect">
            <a:avLst/>
          </a:prstGeom>
        </p:spPr>
      </p:pic>
      <p:sp>
        <p:nvSpPr>
          <p:cNvPr id="8" name="Metin kutusu 7"/>
          <p:cNvSpPr txBox="1"/>
          <p:nvPr/>
        </p:nvSpPr>
        <p:spPr>
          <a:xfrm>
            <a:off x="853708" y="4600876"/>
            <a:ext cx="2852127" cy="369332"/>
          </a:xfrm>
          <a:prstGeom prst="rect">
            <a:avLst/>
          </a:prstGeom>
          <a:noFill/>
        </p:spPr>
        <p:txBody>
          <a:bodyPr wrap="none" rtlCol="0">
            <a:spAutoFit/>
          </a:bodyPr>
          <a:lstStyle/>
          <a:p>
            <a:r>
              <a:rPr lang="tr-TR" dirty="0"/>
              <a:t>Alan Turing (1912 – 1954)</a:t>
            </a:r>
          </a:p>
        </p:txBody>
      </p:sp>
      <p:sp>
        <p:nvSpPr>
          <p:cNvPr id="10" name="Metin kutusu 9"/>
          <p:cNvSpPr txBox="1"/>
          <p:nvPr/>
        </p:nvSpPr>
        <p:spPr>
          <a:xfrm>
            <a:off x="4039402" y="4600876"/>
            <a:ext cx="3040128" cy="1200329"/>
          </a:xfrm>
          <a:prstGeom prst="rect">
            <a:avLst/>
          </a:prstGeom>
          <a:noFill/>
        </p:spPr>
        <p:txBody>
          <a:bodyPr wrap="none" rtlCol="0">
            <a:spAutoFit/>
          </a:bodyPr>
          <a:lstStyle/>
          <a:p>
            <a:r>
              <a:rPr lang="tr-TR" dirty="0"/>
              <a:t>John McCarty (1927 - 2011)</a:t>
            </a:r>
          </a:p>
          <a:p>
            <a:r>
              <a:rPr lang="tr-TR" dirty="0"/>
              <a:t>Stanford University</a:t>
            </a:r>
          </a:p>
          <a:p>
            <a:r>
              <a:rPr lang="tr-TR" dirty="0"/>
              <a:t>Yapay zeka terimi</a:t>
            </a:r>
          </a:p>
          <a:p>
            <a:r>
              <a:rPr lang="tr-TR" dirty="0"/>
              <a:t>LISP dili</a:t>
            </a:r>
          </a:p>
        </p:txBody>
      </p:sp>
      <p:pic>
        <p:nvPicPr>
          <p:cNvPr id="13" name="Resim 12"/>
          <p:cNvPicPr>
            <a:picLocks noChangeAspect="1"/>
          </p:cNvPicPr>
          <p:nvPr/>
        </p:nvPicPr>
        <p:blipFill rotWithShape="1">
          <a:blip r:embed="rId4" cstate="print">
            <a:extLst>
              <a:ext uri="{28A0092B-C50C-407E-A947-70E740481C1C}">
                <a14:useLocalDpi xmlns:a14="http://schemas.microsoft.com/office/drawing/2010/main" val="0"/>
              </a:ext>
            </a:extLst>
          </a:blip>
          <a:srcRect l="1" r="28461"/>
          <a:stretch/>
        </p:blipFill>
        <p:spPr>
          <a:xfrm>
            <a:off x="4039402" y="1309035"/>
            <a:ext cx="3266174" cy="3027145"/>
          </a:xfrm>
          <a:prstGeom prst="rect">
            <a:avLst/>
          </a:prstGeom>
        </p:spPr>
      </p:pic>
    </p:spTree>
    <p:extLst>
      <p:ext uri="{BB962C8B-B14F-4D97-AF65-F5344CB8AC3E}">
        <p14:creationId xmlns:p14="http://schemas.microsoft.com/office/powerpoint/2010/main" val="427362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Yapay Zeka’ya Yön Verenler</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440" y="1309035"/>
            <a:ext cx="2270359" cy="3027145"/>
          </a:xfrm>
          <a:prstGeom prst="rect">
            <a:avLst/>
          </a:prstGeom>
        </p:spPr>
      </p:pic>
      <p:sp>
        <p:nvSpPr>
          <p:cNvPr id="10" name="Metin kutusu 9"/>
          <p:cNvSpPr txBox="1"/>
          <p:nvPr/>
        </p:nvSpPr>
        <p:spPr>
          <a:xfrm>
            <a:off x="1295400" y="4600876"/>
            <a:ext cx="3155736" cy="1200329"/>
          </a:xfrm>
          <a:prstGeom prst="rect">
            <a:avLst/>
          </a:prstGeom>
          <a:noFill/>
        </p:spPr>
        <p:txBody>
          <a:bodyPr wrap="none" rtlCol="0">
            <a:spAutoFit/>
          </a:bodyPr>
          <a:lstStyle/>
          <a:p>
            <a:r>
              <a:rPr lang="tr-TR" dirty="0"/>
              <a:t>Geoffrey Hinton (1947 - )</a:t>
            </a:r>
          </a:p>
          <a:p>
            <a:r>
              <a:rPr lang="tr-TR" dirty="0"/>
              <a:t>Google, University of Toronto</a:t>
            </a:r>
          </a:p>
          <a:p>
            <a:r>
              <a:rPr lang="tr-TR" dirty="0"/>
              <a:t>Backpropagation</a:t>
            </a:r>
          </a:p>
          <a:p>
            <a:r>
              <a:rPr lang="tr-TR" dirty="0"/>
              <a:t>Boltzmann Machine</a:t>
            </a:r>
          </a:p>
        </p:txBody>
      </p:sp>
      <p:pic>
        <p:nvPicPr>
          <p:cNvPr id="11" name="Resim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301" y="1309035"/>
            <a:ext cx="2967975" cy="3027145"/>
          </a:xfrm>
          <a:prstGeom prst="rect">
            <a:avLst/>
          </a:prstGeom>
        </p:spPr>
      </p:pic>
      <p:sp>
        <p:nvSpPr>
          <p:cNvPr id="12" name="Metin kutusu 11"/>
          <p:cNvSpPr txBox="1"/>
          <p:nvPr/>
        </p:nvSpPr>
        <p:spPr>
          <a:xfrm>
            <a:off x="4451136" y="4600876"/>
            <a:ext cx="2390463" cy="1477328"/>
          </a:xfrm>
          <a:prstGeom prst="rect">
            <a:avLst/>
          </a:prstGeom>
          <a:noFill/>
        </p:spPr>
        <p:txBody>
          <a:bodyPr wrap="none" rtlCol="0">
            <a:spAutoFit/>
          </a:bodyPr>
          <a:lstStyle/>
          <a:p>
            <a:r>
              <a:rPr lang="tr-TR" dirty="0"/>
              <a:t>Yann LeCun (1960 - )</a:t>
            </a:r>
          </a:p>
          <a:p>
            <a:r>
              <a:rPr lang="tr-TR" dirty="0"/>
              <a:t>Facebook FAIR, NYU</a:t>
            </a:r>
          </a:p>
          <a:p>
            <a:r>
              <a:rPr lang="tr-TR" dirty="0"/>
              <a:t>CNN</a:t>
            </a:r>
          </a:p>
          <a:p>
            <a:r>
              <a:rPr lang="tr-TR" dirty="0"/>
              <a:t>DjVu image format</a:t>
            </a:r>
          </a:p>
          <a:p>
            <a:r>
              <a:rPr lang="tr-TR" dirty="0"/>
              <a:t>Mobile robotics</a:t>
            </a:r>
          </a:p>
        </p:txBody>
      </p:sp>
      <p:sp>
        <p:nvSpPr>
          <p:cNvPr id="13" name="Metin kutusu 12"/>
          <p:cNvSpPr txBox="1"/>
          <p:nvPr/>
        </p:nvSpPr>
        <p:spPr>
          <a:xfrm>
            <a:off x="8014310" y="4600876"/>
            <a:ext cx="3100336" cy="1477328"/>
          </a:xfrm>
          <a:prstGeom prst="rect">
            <a:avLst/>
          </a:prstGeom>
          <a:noFill/>
        </p:spPr>
        <p:txBody>
          <a:bodyPr wrap="none" rtlCol="0">
            <a:spAutoFit/>
          </a:bodyPr>
          <a:lstStyle/>
          <a:p>
            <a:r>
              <a:rPr lang="tr-TR" dirty="0"/>
              <a:t>Yoshua Bengio (1964 – )</a:t>
            </a:r>
          </a:p>
          <a:p>
            <a:r>
              <a:rPr lang="tr-TR" dirty="0"/>
              <a:t>Université de Montréal, 	</a:t>
            </a:r>
          </a:p>
          <a:p>
            <a:r>
              <a:rPr lang="tr-TR" dirty="0"/>
              <a:t>AT&amp;T Labs, Inc., MIT</a:t>
            </a:r>
          </a:p>
          <a:p>
            <a:r>
              <a:rPr lang="tr-TR" dirty="0"/>
              <a:t>NLP, Text Mining, Computer </a:t>
            </a:r>
          </a:p>
          <a:p>
            <a:r>
              <a:rPr lang="tr-TR" dirty="0"/>
              <a:t>Vision</a:t>
            </a:r>
          </a:p>
        </p:txBody>
      </p:sp>
      <p:pic>
        <p:nvPicPr>
          <p:cNvPr id="14" name="Resim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4310" y="1309035"/>
            <a:ext cx="2606851" cy="3014843"/>
          </a:xfrm>
          <a:prstGeom prst="rect">
            <a:avLst/>
          </a:prstGeom>
        </p:spPr>
      </p:pic>
    </p:spTree>
    <p:extLst>
      <p:ext uri="{BB962C8B-B14F-4D97-AF65-F5344CB8AC3E}">
        <p14:creationId xmlns:p14="http://schemas.microsoft.com/office/powerpoint/2010/main" val="70598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spcBef>
                <a:spcPts val="0"/>
              </a:spcBef>
            </a:pPr>
            <a:r>
              <a:rPr lang="tr-TR" dirty="0">
                <a:solidFill>
                  <a:srgbClr val="D15A3E"/>
                </a:solidFill>
              </a:rPr>
              <a:t>Yapay Zeka’ya Yön </a:t>
            </a:r>
            <a:r>
              <a:rPr lang="tr-TR" sz="3200" b="1" i="0" dirty="0">
                <a:solidFill>
                  <a:srgbClr val="D15A3E"/>
                </a:solidFill>
                <a:latin typeface="Arial"/>
                <a:ea typeface="+mj-ea"/>
                <a:cs typeface="+mj-cs"/>
              </a:rPr>
              <a:t>Verenler</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13" name="Resim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309035"/>
            <a:ext cx="7061496" cy="4654822"/>
          </a:xfrm>
          <a:prstGeom prst="rect">
            <a:avLst/>
          </a:prstGeom>
        </p:spPr>
      </p:pic>
    </p:spTree>
    <p:extLst>
      <p:ext uri="{BB962C8B-B14F-4D97-AF65-F5344CB8AC3E}">
        <p14:creationId xmlns:p14="http://schemas.microsoft.com/office/powerpoint/2010/main" val="18588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spcBef>
                <a:spcPts val="0"/>
              </a:spcBef>
            </a:pPr>
            <a:r>
              <a:rPr lang="tr-TR" dirty="0">
                <a:solidFill>
                  <a:srgbClr val="D15A3E"/>
                </a:solidFill>
              </a:rPr>
              <a:t>Yapay Zeka’ya Yön </a:t>
            </a:r>
            <a:r>
              <a:rPr lang="tr-TR" sz="3200" b="1" i="0" dirty="0">
                <a:solidFill>
                  <a:srgbClr val="D15A3E"/>
                </a:solidFill>
                <a:latin typeface="Arial"/>
                <a:ea typeface="+mj-ea"/>
                <a:cs typeface="+mj-cs"/>
              </a:rPr>
              <a:t>Verenler</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8" name="Metin kutusu 7"/>
          <p:cNvSpPr txBox="1"/>
          <p:nvPr/>
        </p:nvSpPr>
        <p:spPr>
          <a:xfrm>
            <a:off x="853708" y="4600876"/>
            <a:ext cx="2954655" cy="923330"/>
          </a:xfrm>
          <a:prstGeom prst="rect">
            <a:avLst/>
          </a:prstGeom>
          <a:noFill/>
        </p:spPr>
        <p:txBody>
          <a:bodyPr wrap="none" rtlCol="0">
            <a:spAutoFit/>
          </a:bodyPr>
          <a:lstStyle/>
          <a:p>
            <a:r>
              <a:rPr lang="tr-TR" dirty="0"/>
              <a:t>Andrew Y Ng (1976 – )</a:t>
            </a:r>
          </a:p>
          <a:p>
            <a:r>
              <a:rPr lang="tr-TR" dirty="0"/>
              <a:t>Stanford University, 	</a:t>
            </a:r>
          </a:p>
          <a:p>
            <a:r>
              <a:rPr lang="tr-TR" dirty="0"/>
              <a:t>Coursera, Baidu, Drive.ai</a:t>
            </a:r>
          </a:p>
        </p:txBody>
      </p:sp>
      <p:sp>
        <p:nvSpPr>
          <p:cNvPr id="10" name="Metin kutusu 9"/>
          <p:cNvSpPr txBox="1"/>
          <p:nvPr/>
        </p:nvSpPr>
        <p:spPr>
          <a:xfrm>
            <a:off x="4039402" y="4600876"/>
            <a:ext cx="3672800" cy="923330"/>
          </a:xfrm>
          <a:prstGeom prst="rect">
            <a:avLst/>
          </a:prstGeom>
          <a:noFill/>
        </p:spPr>
        <p:txBody>
          <a:bodyPr wrap="none" rtlCol="0">
            <a:spAutoFit/>
          </a:bodyPr>
          <a:lstStyle/>
          <a:p>
            <a:r>
              <a:rPr lang="tr-TR" dirty="0"/>
              <a:t>Demis Hassabis (1976 - )</a:t>
            </a:r>
          </a:p>
          <a:p>
            <a:r>
              <a:rPr lang="tr-TR" dirty="0"/>
              <a:t>Google DeepMind</a:t>
            </a:r>
          </a:p>
          <a:p>
            <a:r>
              <a:rPr lang="tr-TR" dirty="0"/>
              <a:t>Computer Science, Neuroscientist</a:t>
            </a: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08" y="1309035"/>
            <a:ext cx="3027145" cy="3027145"/>
          </a:xfrm>
          <a:prstGeom prst="rect">
            <a:avLst/>
          </a:prstGeom>
        </p:spPr>
      </p:pic>
      <p:pic>
        <p:nvPicPr>
          <p:cNvPr id="13" name="Resi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402" y="1309035"/>
            <a:ext cx="3027146" cy="3027146"/>
          </a:xfrm>
          <a:prstGeom prst="rect">
            <a:avLst/>
          </a:prstGeom>
        </p:spPr>
      </p:pic>
      <p:pic>
        <p:nvPicPr>
          <p:cNvPr id="14" name="Resim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6844" y="1309035"/>
            <a:ext cx="3027145" cy="3027145"/>
          </a:xfrm>
          <a:prstGeom prst="rect">
            <a:avLst/>
          </a:prstGeom>
        </p:spPr>
      </p:pic>
      <p:sp>
        <p:nvSpPr>
          <p:cNvPr id="15" name="Metin kutusu 14"/>
          <p:cNvSpPr txBox="1"/>
          <p:nvPr/>
        </p:nvSpPr>
        <p:spPr>
          <a:xfrm>
            <a:off x="7636844" y="4600876"/>
            <a:ext cx="2659702" cy="1477328"/>
          </a:xfrm>
          <a:prstGeom prst="rect">
            <a:avLst/>
          </a:prstGeom>
          <a:noFill/>
        </p:spPr>
        <p:txBody>
          <a:bodyPr wrap="none" rtlCol="0">
            <a:spAutoFit/>
          </a:bodyPr>
          <a:lstStyle/>
          <a:p>
            <a:r>
              <a:rPr lang="tr-TR" dirty="0"/>
              <a:t>Ian Goodfellow (1987 - )</a:t>
            </a:r>
          </a:p>
          <a:p>
            <a:r>
              <a:rPr lang="tr-TR" dirty="0"/>
              <a:t>Apple,</a:t>
            </a:r>
          </a:p>
          <a:p>
            <a:r>
              <a:rPr lang="tr-TR" dirty="0"/>
              <a:t>Google Brain</a:t>
            </a:r>
          </a:p>
          <a:p>
            <a:r>
              <a:rPr lang="tr-TR" dirty="0"/>
              <a:t>OpenAI, Willow Garage</a:t>
            </a:r>
          </a:p>
          <a:p>
            <a:r>
              <a:rPr lang="tr-TR" dirty="0"/>
              <a:t>GANs</a:t>
            </a:r>
          </a:p>
        </p:txBody>
      </p:sp>
    </p:spTree>
    <p:extLst>
      <p:ext uri="{BB962C8B-B14F-4D97-AF65-F5344CB8AC3E}">
        <p14:creationId xmlns:p14="http://schemas.microsoft.com/office/powerpoint/2010/main" val="422827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Yapay Zeka’ya Yön Verenler</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10" name="Metin kutusu 9"/>
          <p:cNvSpPr txBox="1"/>
          <p:nvPr/>
        </p:nvSpPr>
        <p:spPr>
          <a:xfrm>
            <a:off x="1295400" y="4600876"/>
            <a:ext cx="3031664" cy="1200329"/>
          </a:xfrm>
          <a:prstGeom prst="rect">
            <a:avLst/>
          </a:prstGeom>
          <a:noFill/>
        </p:spPr>
        <p:txBody>
          <a:bodyPr wrap="none" rtlCol="0">
            <a:spAutoFit/>
          </a:bodyPr>
          <a:lstStyle/>
          <a:p>
            <a:r>
              <a:rPr lang="tr-TR" dirty="0"/>
              <a:t>Fei-Fei Li (1976 - )</a:t>
            </a:r>
          </a:p>
          <a:p>
            <a:r>
              <a:rPr lang="tr-TR" dirty="0"/>
              <a:t>Director of Stanford AI Lab, </a:t>
            </a:r>
          </a:p>
          <a:p>
            <a:r>
              <a:rPr lang="tr-TR" dirty="0"/>
              <a:t>Stanford Vision Lab</a:t>
            </a:r>
          </a:p>
          <a:p>
            <a:r>
              <a:rPr lang="tr-TR" dirty="0"/>
              <a:t>CS231n Instructor </a:t>
            </a:r>
          </a:p>
        </p:txBody>
      </p:sp>
      <p:sp>
        <p:nvSpPr>
          <p:cNvPr id="12" name="Metin kutusu 11"/>
          <p:cNvSpPr txBox="1"/>
          <p:nvPr/>
        </p:nvSpPr>
        <p:spPr>
          <a:xfrm>
            <a:off x="4451136" y="4600876"/>
            <a:ext cx="3711272" cy="1477328"/>
          </a:xfrm>
          <a:prstGeom prst="rect">
            <a:avLst/>
          </a:prstGeom>
          <a:noFill/>
        </p:spPr>
        <p:txBody>
          <a:bodyPr wrap="none" rtlCol="0">
            <a:spAutoFit/>
          </a:bodyPr>
          <a:lstStyle/>
          <a:p>
            <a:r>
              <a:rPr lang="tr-TR" dirty="0"/>
              <a:t>Andrej Karphaty</a:t>
            </a:r>
          </a:p>
          <a:p>
            <a:r>
              <a:rPr lang="tr-TR" dirty="0"/>
              <a:t>Director of AI at Tesla, Autopilot</a:t>
            </a:r>
          </a:p>
          <a:p>
            <a:r>
              <a:rPr lang="tr-TR" dirty="0"/>
              <a:t>OpenAI, Stanford</a:t>
            </a:r>
          </a:p>
          <a:p>
            <a:r>
              <a:rPr lang="tr-TR" dirty="0"/>
              <a:t>Computer Vision, Generative </a:t>
            </a:r>
          </a:p>
          <a:p>
            <a:r>
              <a:rPr lang="tr-TR" dirty="0"/>
              <a:t>Modeling, Reinforcement Learning</a:t>
            </a:r>
          </a:p>
        </p:txBody>
      </p:sp>
      <p:pic>
        <p:nvPicPr>
          <p:cNvPr id="3" name="Resi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5962" y="1309035"/>
            <a:ext cx="2321360" cy="3014842"/>
          </a:xfrm>
          <a:prstGeom prst="rect">
            <a:avLst/>
          </a:prstGeo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1136" y="1309035"/>
            <a:ext cx="3014842" cy="3014842"/>
          </a:xfrm>
          <a:prstGeom prst="rect">
            <a:avLst/>
          </a:prstGeom>
        </p:spPr>
      </p:pic>
    </p:spTree>
    <p:extLst>
      <p:ext uri="{BB962C8B-B14F-4D97-AF65-F5344CB8AC3E}">
        <p14:creationId xmlns:p14="http://schemas.microsoft.com/office/powerpoint/2010/main" val="11159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dirty="0">
                <a:solidFill>
                  <a:srgbClr val="2D2E2D"/>
                </a:solidFill>
                <a:latin typeface="Arial"/>
              </a:rPr>
              <a:t>Makine Öğrenmesi Adımları</a:t>
            </a:r>
            <a:endParaRPr lang="tr-TR" sz="8000" b="1" i="0" baseline="0" dirty="0">
              <a:solidFill>
                <a:srgbClr val="2D2E2D"/>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24929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spcBef>
                <a:spcPts val="0"/>
              </a:spcBef>
            </a:pPr>
            <a:r>
              <a:rPr lang="tr-TR" dirty="0">
                <a:solidFill>
                  <a:srgbClr val="D15A3E"/>
                </a:solidFill>
              </a:rPr>
              <a:t>Makine Öğrenmesi Adımları</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141478"/>
            <a:ext cx="9601200" cy="4927628"/>
          </a:xfrm>
        </p:spPr>
        <p:txBody>
          <a:bodyPr>
            <a:normAutofit fontScale="55000" lnSpcReduction="20000"/>
          </a:bodyPr>
          <a:lstStyle/>
          <a:p>
            <a:pPr marL="228600" indent="-228600" algn="l" defTabSz="914400">
              <a:lnSpc>
                <a:spcPct val="90000"/>
              </a:lnSpc>
              <a:spcBef>
                <a:spcPts val="1800"/>
              </a:spcBef>
              <a:buClr>
                <a:srgbClr val="D15A3E"/>
              </a:buClr>
              <a:buSzPct val="100000"/>
              <a:buFont typeface="Arial"/>
              <a:buChar char="▪"/>
            </a:pPr>
            <a:r>
              <a:rPr lang="tr-TR" dirty="0"/>
              <a:t>Veri elde etme, konsolidasyon, </a:t>
            </a:r>
            <a:r>
              <a:rPr lang="tr-TR" dirty="0" err="1"/>
              <a:t>parse</a:t>
            </a:r>
            <a:r>
              <a:rPr lang="tr-TR" dirty="0"/>
              <a:t> etme</a:t>
            </a:r>
          </a:p>
          <a:p>
            <a:pPr marL="228600" indent="-228600" algn="l" defTabSz="914400">
              <a:lnSpc>
                <a:spcPct val="90000"/>
              </a:lnSpc>
              <a:spcBef>
                <a:spcPts val="1800"/>
              </a:spcBef>
              <a:buClr>
                <a:srgbClr val="D15A3E"/>
              </a:buClr>
              <a:buSzPct val="100000"/>
              <a:buFont typeface="Arial"/>
              <a:buChar char="▪"/>
            </a:pPr>
            <a:r>
              <a:rPr lang="tr-TR" dirty="0"/>
              <a:t>Veriyi keşfetme</a:t>
            </a:r>
          </a:p>
          <a:p>
            <a:pPr marL="228600" indent="-228600" algn="l" defTabSz="914400">
              <a:lnSpc>
                <a:spcPct val="90000"/>
              </a:lnSpc>
              <a:spcBef>
                <a:spcPts val="1800"/>
              </a:spcBef>
              <a:buClr>
                <a:srgbClr val="D15A3E"/>
              </a:buClr>
              <a:buSzPct val="100000"/>
              <a:buFont typeface="Arial"/>
              <a:buChar char="▪"/>
            </a:pPr>
            <a:r>
              <a:rPr lang="tr-TR" dirty="0"/>
              <a:t>Tutarlı hale getirmek ve veri kalitesini artırmak için için ön işleme (</a:t>
            </a:r>
            <a:r>
              <a:rPr lang="tr-TR" dirty="0" err="1"/>
              <a:t>Preprocessing</a:t>
            </a:r>
            <a:r>
              <a:rPr lang="tr-TR" dirty="0"/>
              <a:t>)</a:t>
            </a:r>
          </a:p>
          <a:p>
            <a:pPr lvl="1" indent="-228600">
              <a:spcBef>
                <a:spcPts val="1800"/>
              </a:spcBef>
              <a:buClr>
                <a:srgbClr val="D15A3E"/>
              </a:buClr>
              <a:buFont typeface="Arial"/>
              <a:buChar char="▪"/>
            </a:pPr>
            <a:r>
              <a:rPr lang="tr-TR" dirty="0"/>
              <a:t>Boş verilerin doldurulması (</a:t>
            </a:r>
            <a:r>
              <a:rPr lang="tr-TR" dirty="0" err="1"/>
              <a:t>missing</a:t>
            </a:r>
            <a:r>
              <a:rPr lang="tr-TR" dirty="0"/>
              <a:t> data) (varsayılan değer, ortalama, </a:t>
            </a:r>
            <a:r>
              <a:rPr lang="tr-TR" dirty="0" err="1"/>
              <a:t>mod</a:t>
            </a:r>
            <a:r>
              <a:rPr lang="tr-TR" dirty="0"/>
              <a:t> vs.)</a:t>
            </a:r>
          </a:p>
          <a:p>
            <a:pPr lvl="1" indent="-228600">
              <a:spcBef>
                <a:spcPts val="1800"/>
              </a:spcBef>
              <a:buClr>
                <a:srgbClr val="D15A3E"/>
              </a:buClr>
              <a:buFont typeface="Arial"/>
              <a:buChar char="▪"/>
            </a:pPr>
            <a:r>
              <a:rPr lang="tr-TR" dirty="0"/>
              <a:t>TRY5.50 -&gt; 5.50</a:t>
            </a:r>
          </a:p>
          <a:p>
            <a:pPr lvl="1" indent="-228600">
              <a:spcBef>
                <a:spcPts val="1800"/>
              </a:spcBef>
              <a:buClr>
                <a:srgbClr val="D15A3E"/>
              </a:buClr>
              <a:buFont typeface="Arial"/>
              <a:buChar char="▪"/>
            </a:pPr>
            <a:r>
              <a:rPr lang="tr-TR" dirty="0"/>
              <a:t>(</a:t>
            </a:r>
            <a:r>
              <a:rPr lang="tr-TR" dirty="0" err="1"/>
              <a:t>Raw</a:t>
            </a:r>
            <a:r>
              <a:rPr lang="tr-TR" dirty="0"/>
              <a:t>) Kedi, köpek, balık, … -&gt; (</a:t>
            </a:r>
            <a:r>
              <a:rPr lang="tr-TR" dirty="0" err="1"/>
              <a:t>Label</a:t>
            </a:r>
            <a:r>
              <a:rPr lang="tr-TR" dirty="0"/>
              <a:t> </a:t>
            </a:r>
            <a:r>
              <a:rPr lang="tr-TR" dirty="0" err="1"/>
              <a:t>encoded</a:t>
            </a:r>
            <a:r>
              <a:rPr lang="tr-TR" dirty="0"/>
              <a:t>) 1, 2, 3, … -&gt; </a:t>
            </a:r>
            <a:br>
              <a:rPr lang="tr-TR" dirty="0"/>
            </a:br>
            <a:r>
              <a:rPr lang="tr-TR" dirty="0"/>
              <a:t>(</a:t>
            </a:r>
            <a:r>
              <a:rPr lang="tr-TR" dirty="0" err="1"/>
              <a:t>One</a:t>
            </a:r>
            <a:r>
              <a:rPr lang="tr-TR" dirty="0"/>
              <a:t>-hot </a:t>
            </a:r>
            <a:r>
              <a:rPr lang="tr-TR" dirty="0" err="1"/>
              <a:t>encoded</a:t>
            </a:r>
            <a:r>
              <a:rPr lang="tr-TR" dirty="0"/>
              <a:t>) 0001, 0010, 0011, …</a:t>
            </a:r>
          </a:p>
          <a:p>
            <a:pPr lvl="1" indent="-228600">
              <a:spcBef>
                <a:spcPts val="1800"/>
              </a:spcBef>
              <a:buClr>
                <a:srgbClr val="D15A3E"/>
              </a:buClr>
              <a:buFont typeface="Arial"/>
              <a:buChar char="▪"/>
            </a:pPr>
            <a:r>
              <a:rPr lang="tr-TR" dirty="0"/>
              <a:t>11 Mayıs 2019 Cumartesi 21:30 -&gt; 2019-05-11T18:30:00Z (ISO UTC)</a:t>
            </a:r>
          </a:p>
          <a:p>
            <a:pPr>
              <a:buClr>
                <a:srgbClr val="D15A3E"/>
              </a:buClr>
              <a:buFont typeface="Arial"/>
              <a:buChar char="▪"/>
            </a:pPr>
            <a:r>
              <a:rPr lang="tr-TR" dirty="0"/>
              <a:t>Öznitelik çıkarma (Feature Engineering)</a:t>
            </a:r>
          </a:p>
          <a:p>
            <a:pPr>
              <a:buClr>
                <a:srgbClr val="D15A3E"/>
              </a:buClr>
              <a:buFont typeface="Arial"/>
              <a:buChar char="▪"/>
            </a:pPr>
            <a:r>
              <a:rPr lang="tr-TR" dirty="0" err="1"/>
              <a:t>Veriseti</a:t>
            </a:r>
            <a:r>
              <a:rPr lang="tr-TR" dirty="0"/>
              <a:t> bölme (</a:t>
            </a:r>
            <a:r>
              <a:rPr lang="tr-TR" dirty="0" err="1"/>
              <a:t>training</a:t>
            </a:r>
            <a:r>
              <a:rPr lang="tr-TR" dirty="0"/>
              <a:t>-</a:t>
            </a:r>
            <a:r>
              <a:rPr lang="tr-TR" dirty="0" err="1"/>
              <a:t>validation</a:t>
            </a:r>
            <a:r>
              <a:rPr lang="tr-TR" dirty="0"/>
              <a:t>-test set </a:t>
            </a:r>
            <a:r>
              <a:rPr lang="tr-TR" dirty="0" err="1"/>
              <a:t>splitting</a:t>
            </a:r>
            <a:r>
              <a:rPr lang="tr-TR" dirty="0"/>
              <a:t>)</a:t>
            </a:r>
          </a:p>
          <a:p>
            <a:pPr>
              <a:buClr>
                <a:srgbClr val="D15A3E"/>
              </a:buClr>
              <a:buFont typeface="Arial"/>
              <a:buChar char="▪"/>
            </a:pPr>
            <a:r>
              <a:rPr lang="tr-TR" dirty="0"/>
              <a:t>Model seçimi (model </a:t>
            </a:r>
            <a:r>
              <a:rPr lang="tr-TR" dirty="0" err="1"/>
              <a:t>selection</a:t>
            </a:r>
            <a:r>
              <a:rPr lang="tr-TR" dirty="0"/>
              <a:t>)</a:t>
            </a:r>
          </a:p>
          <a:p>
            <a:pPr>
              <a:buClr>
                <a:srgbClr val="D15A3E"/>
              </a:buClr>
              <a:buFont typeface="Arial"/>
              <a:buChar char="▪"/>
            </a:pPr>
            <a:r>
              <a:rPr lang="tr-TR" dirty="0"/>
              <a:t>Eğitim (model </a:t>
            </a:r>
            <a:r>
              <a:rPr lang="tr-TR" dirty="0" err="1"/>
              <a:t>training</a:t>
            </a:r>
            <a:r>
              <a:rPr lang="tr-TR" dirty="0"/>
              <a:t>)</a:t>
            </a:r>
          </a:p>
          <a:p>
            <a:pPr>
              <a:buClr>
                <a:srgbClr val="D15A3E"/>
              </a:buClr>
              <a:buFont typeface="Arial"/>
              <a:buChar char="▪"/>
            </a:pPr>
            <a:r>
              <a:rPr lang="tr-TR" dirty="0"/>
              <a:t>Değerlendirme (</a:t>
            </a:r>
            <a:r>
              <a:rPr lang="tr-TR" dirty="0" err="1"/>
              <a:t>evaluation</a:t>
            </a:r>
            <a:r>
              <a:rPr lang="tr-TR" dirty="0"/>
              <a:t>)</a:t>
            </a:r>
          </a:p>
          <a:p>
            <a:pPr>
              <a:buClr>
                <a:srgbClr val="D15A3E"/>
              </a:buClr>
              <a:buFont typeface="Arial"/>
              <a:buChar char="▪"/>
            </a:pPr>
            <a:r>
              <a:rPr lang="tr-TR" dirty="0"/>
              <a:t>Veri ve modeli görselleştirme (data </a:t>
            </a:r>
            <a:r>
              <a:rPr lang="tr-TR" dirty="0" err="1"/>
              <a:t>visualization</a:t>
            </a:r>
            <a:r>
              <a:rPr lang="tr-TR" dirty="0"/>
              <a:t>)</a:t>
            </a:r>
          </a:p>
          <a:p>
            <a:pPr>
              <a:buClr>
                <a:srgbClr val="D15A3E"/>
              </a:buClr>
              <a:buFont typeface="Arial"/>
              <a:buChar char="▪"/>
            </a:pPr>
            <a:r>
              <a:rPr lang="tr-TR" dirty="0"/>
              <a:t>Parametre ince ayarlama (</a:t>
            </a:r>
            <a:r>
              <a:rPr lang="tr-TR" dirty="0" err="1"/>
              <a:t>parameter</a:t>
            </a:r>
            <a:r>
              <a:rPr lang="tr-TR" dirty="0"/>
              <a:t> </a:t>
            </a:r>
            <a:r>
              <a:rPr lang="tr-TR" dirty="0" err="1"/>
              <a:t>tuning</a:t>
            </a:r>
            <a:r>
              <a:rPr lang="tr-TR" dirty="0"/>
              <a:t>)</a:t>
            </a:r>
          </a:p>
          <a:p>
            <a:pPr>
              <a:buClr>
                <a:srgbClr val="D15A3E"/>
              </a:buClr>
              <a:buFont typeface="Arial"/>
              <a:buChar char="▪"/>
            </a:pPr>
            <a:endParaRPr lang="tr-TR" dirty="0"/>
          </a:p>
          <a:p>
            <a:pPr>
              <a:buClr>
                <a:srgbClr val="D15A3E"/>
              </a:buClr>
              <a:buFont typeface="Arial"/>
              <a:buChar char="▪"/>
            </a:pPr>
            <a:endParaRPr lang="tr-TR" dirty="0"/>
          </a:p>
          <a:p>
            <a:pPr>
              <a:buClr>
                <a:srgbClr val="D15A3E"/>
              </a:buClr>
              <a:buFont typeface="Arial"/>
              <a:buChar char="▪"/>
            </a:pPr>
            <a:endParaRPr lang="tr-TR" dirty="0"/>
          </a:p>
          <a:p>
            <a:pPr lvl="1" indent="-228600">
              <a:spcBef>
                <a:spcPts val="1800"/>
              </a:spcBef>
              <a:buClr>
                <a:srgbClr val="D15A3E"/>
              </a:buClr>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6" name="Metin kutusu 5">
            <a:extLst>
              <a:ext uri="{FF2B5EF4-FFF2-40B4-BE49-F238E27FC236}">
                <a16:creationId xmlns:a16="http://schemas.microsoft.com/office/drawing/2014/main" id="{736C2CA7-62C7-5944-95A3-EF8F0C749FFA}"/>
              </a:ext>
            </a:extLst>
          </p:cNvPr>
          <p:cNvSpPr txBox="1"/>
          <p:nvPr/>
        </p:nvSpPr>
        <p:spPr>
          <a:xfrm>
            <a:off x="591312" y="6208621"/>
            <a:ext cx="8726424" cy="646331"/>
          </a:xfrm>
          <a:prstGeom prst="rect">
            <a:avLst/>
          </a:prstGeom>
          <a:noFill/>
        </p:spPr>
        <p:txBody>
          <a:bodyPr wrap="square" rtlCol="0">
            <a:spAutoFit/>
          </a:bodyPr>
          <a:lstStyle/>
          <a:p>
            <a:r>
              <a:rPr lang="tr-TR" dirty="0" err="1"/>
              <a:t>https</a:t>
            </a:r>
            <a:r>
              <a:rPr lang="tr-TR" dirty="0"/>
              <a:t>://</a:t>
            </a:r>
            <a:r>
              <a:rPr lang="tr-TR" dirty="0" err="1"/>
              <a:t>www.kdnuggets.com</a:t>
            </a:r>
            <a:r>
              <a:rPr lang="tr-TR" dirty="0"/>
              <a:t>/2018/12/</a:t>
            </a:r>
            <a:r>
              <a:rPr lang="tr-TR" dirty="0" err="1"/>
              <a:t>six</a:t>
            </a:r>
            <a:r>
              <a:rPr lang="tr-TR" dirty="0"/>
              <a:t>-</a:t>
            </a:r>
            <a:r>
              <a:rPr lang="tr-TR" dirty="0" err="1"/>
              <a:t>steps</a:t>
            </a:r>
            <a:r>
              <a:rPr lang="tr-TR" dirty="0"/>
              <a:t>-</a:t>
            </a:r>
            <a:r>
              <a:rPr lang="tr-TR" dirty="0" err="1"/>
              <a:t>master</a:t>
            </a:r>
            <a:r>
              <a:rPr lang="tr-TR" dirty="0"/>
              <a:t>-</a:t>
            </a:r>
            <a:r>
              <a:rPr lang="tr-TR" dirty="0" err="1"/>
              <a:t>machine</a:t>
            </a:r>
            <a:r>
              <a:rPr lang="tr-TR" dirty="0"/>
              <a:t>-</a:t>
            </a:r>
            <a:r>
              <a:rPr lang="tr-TR" dirty="0" err="1"/>
              <a:t>learning</a:t>
            </a:r>
            <a:r>
              <a:rPr lang="tr-TR" dirty="0"/>
              <a:t>-data-</a:t>
            </a:r>
            <a:r>
              <a:rPr lang="tr-TR" dirty="0" err="1"/>
              <a:t>preparation.html</a:t>
            </a:r>
            <a:endParaRPr lang="tr-TR" dirty="0"/>
          </a:p>
        </p:txBody>
      </p:sp>
      <p:sp>
        <p:nvSpPr>
          <p:cNvPr id="18" name="Yukarı Bükülü Ok 17">
            <a:extLst>
              <a:ext uri="{FF2B5EF4-FFF2-40B4-BE49-F238E27FC236}">
                <a16:creationId xmlns:a16="http://schemas.microsoft.com/office/drawing/2014/main" id="{4152E340-A749-A942-92E0-9D31B97B6EE6}"/>
              </a:ext>
            </a:extLst>
          </p:cNvPr>
          <p:cNvSpPr/>
          <p:nvPr/>
        </p:nvSpPr>
        <p:spPr>
          <a:xfrm rot="16200000">
            <a:off x="4743713" y="3890152"/>
            <a:ext cx="2055370" cy="230253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34657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sz="8000" b="1" i="0" baseline="0" dirty="0">
                <a:solidFill>
                  <a:srgbClr val="2D2E2D"/>
                </a:solidFill>
                <a:latin typeface="Arial"/>
                <a:ea typeface="+mj-ea"/>
                <a:cs typeface="+mj-cs"/>
              </a:rPr>
              <a:t>Hayatımızda Yapay Zeka</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417839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dirty="0">
                <a:solidFill>
                  <a:srgbClr val="D15A3E"/>
                </a:solidFill>
                <a:latin typeface="Arial"/>
              </a:rPr>
              <a:t>Kütüphane tanıtımları</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524001"/>
            <a:ext cx="9601200" cy="3809999"/>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1</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3869356"/>
            <a:ext cx="9601200" cy="219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tr-TR" dirty="0" err="1"/>
              <a:t>Pandas</a:t>
            </a:r>
            <a:r>
              <a:rPr lang="tr-TR" dirty="0"/>
              <a:t>, </a:t>
            </a:r>
            <a:r>
              <a:rPr lang="tr-TR" dirty="0" err="1"/>
              <a:t>Numpy</a:t>
            </a:r>
            <a:r>
              <a:rPr lang="tr-TR" dirty="0"/>
              <a:t>, </a:t>
            </a:r>
            <a:r>
              <a:rPr lang="tr-TR" dirty="0" err="1"/>
              <a:t>Scikit-learn</a:t>
            </a:r>
            <a:r>
              <a:rPr lang="tr-TR" dirty="0"/>
              <a:t>, </a:t>
            </a:r>
            <a:r>
              <a:rPr lang="tr-TR" dirty="0" err="1"/>
              <a:t>Matplotlib</a:t>
            </a:r>
            <a:r>
              <a:rPr lang="tr-TR" dirty="0"/>
              <a:t> kısa tanıtım</a:t>
            </a:r>
          </a:p>
          <a:p>
            <a:pPr>
              <a:buClr>
                <a:srgbClr val="D15A3E"/>
              </a:buClr>
              <a:buFont typeface="Arial"/>
              <a:buChar char="▪"/>
            </a:pPr>
            <a:r>
              <a:rPr lang="tr-TR" dirty="0"/>
              <a:t>Python </a:t>
            </a:r>
            <a:r>
              <a:rPr lang="tr-TR" dirty="0" err="1"/>
              <a:t>broadcasting</a:t>
            </a:r>
            <a:endParaRPr lang="tr-TR" dirty="0"/>
          </a:p>
          <a:p>
            <a:pPr>
              <a:buClr>
                <a:srgbClr val="D15A3E"/>
              </a:buClr>
              <a:buFont typeface="Arial"/>
              <a:buChar char="▪"/>
            </a:pPr>
            <a:r>
              <a:rPr lang="tr-TR" dirty="0" err="1"/>
              <a:t>https</a:t>
            </a:r>
            <a:r>
              <a:rPr lang="tr-TR" dirty="0"/>
              <a:t>://</a:t>
            </a:r>
            <a:r>
              <a:rPr lang="tr-TR" dirty="0" err="1"/>
              <a:t>colab.research.google.com</a:t>
            </a:r>
            <a:endParaRPr lang="tr-TR" dirty="0"/>
          </a:p>
          <a:p>
            <a:pPr>
              <a:buClr>
                <a:srgbClr val="D15A3E"/>
              </a:buClr>
              <a:buFont typeface="Arial"/>
              <a:buChar char="▪"/>
            </a:pPr>
            <a:endParaRPr lang="tr-TR" dirty="0"/>
          </a:p>
          <a:p>
            <a:pPr lvl="1" indent="-228600">
              <a:spcBef>
                <a:spcPts val="1800"/>
              </a:spcBef>
              <a:buClr>
                <a:srgbClr val="D15A3E"/>
              </a:buClr>
              <a:buFont typeface="Arial"/>
              <a:buChar char="▪"/>
            </a:pPr>
            <a:endParaRPr lang="tr-TR" dirty="0"/>
          </a:p>
        </p:txBody>
      </p:sp>
    </p:spTree>
    <p:extLst>
      <p:ext uri="{BB962C8B-B14F-4D97-AF65-F5344CB8AC3E}">
        <p14:creationId xmlns:p14="http://schemas.microsoft.com/office/powerpoint/2010/main" val="342034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dirty="0">
                <a:solidFill>
                  <a:srgbClr val="D15A3E"/>
                </a:solidFill>
                <a:latin typeface="Arial"/>
              </a:rPr>
              <a:t>Ön işleme (</a:t>
            </a:r>
            <a:r>
              <a:rPr lang="tr-TR" dirty="0" err="1">
                <a:solidFill>
                  <a:srgbClr val="D15A3E"/>
                </a:solidFill>
                <a:latin typeface="Arial"/>
              </a:rPr>
              <a:t>Preprocessing</a:t>
            </a:r>
            <a:r>
              <a:rPr lang="tr-TR" dirty="0">
                <a:solidFill>
                  <a:srgbClr val="D15A3E"/>
                </a:solidFill>
                <a:latin typeface="Arial"/>
              </a:rPr>
              <a:t>)</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524001"/>
            <a:ext cx="9601200" cy="3809999"/>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2</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3869356"/>
            <a:ext cx="9601200" cy="21997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tr-TR" dirty="0" err="1"/>
              <a:t>Pandas</a:t>
            </a:r>
            <a:r>
              <a:rPr lang="tr-TR" dirty="0"/>
              <a:t> ile CSV dosyası okuma</a:t>
            </a:r>
          </a:p>
          <a:p>
            <a:pPr>
              <a:buClr>
                <a:srgbClr val="D15A3E"/>
              </a:buClr>
              <a:buFont typeface="Arial"/>
              <a:buChar char="▪"/>
            </a:pPr>
            <a:r>
              <a:rPr lang="tr-TR" dirty="0" err="1"/>
              <a:t>Pandas</a:t>
            </a:r>
            <a:r>
              <a:rPr lang="tr-TR" dirty="0"/>
              <a:t> kütüphanesinde temel işlemler</a:t>
            </a:r>
          </a:p>
          <a:p>
            <a:pPr>
              <a:buClr>
                <a:srgbClr val="D15A3E"/>
              </a:buClr>
              <a:buFont typeface="Arial"/>
              <a:buChar char="▪"/>
            </a:pPr>
            <a:r>
              <a:rPr lang="tr-TR" dirty="0" err="1"/>
              <a:t>Scikit-learn</a:t>
            </a:r>
            <a:r>
              <a:rPr lang="tr-TR" dirty="0"/>
              <a:t> ile boş veri doldurma, kategorik veri ön işleme</a:t>
            </a:r>
          </a:p>
          <a:p>
            <a:pPr>
              <a:buClr>
                <a:srgbClr val="D15A3E"/>
              </a:buClr>
              <a:buFont typeface="Arial"/>
              <a:buChar char="▪"/>
            </a:pPr>
            <a:r>
              <a:rPr lang="tr-TR" dirty="0"/>
              <a:t>Dosya: Demo2_Data.csv</a:t>
            </a:r>
          </a:p>
          <a:p>
            <a:pPr>
              <a:buClr>
                <a:srgbClr val="D15A3E"/>
              </a:buClr>
              <a:buFont typeface="Arial"/>
              <a:buChar char="▪"/>
            </a:pPr>
            <a:r>
              <a:rPr lang="tr-TR" dirty="0"/>
              <a:t>Link: </a:t>
            </a:r>
            <a:r>
              <a:rPr lang="tr-TR" dirty="0" err="1"/>
              <a:t>https</a:t>
            </a:r>
            <a:r>
              <a:rPr lang="tr-TR" dirty="0"/>
              <a:t>://</a:t>
            </a:r>
            <a:r>
              <a:rPr lang="tr-TR" dirty="0" err="1"/>
              <a:t>drive.google.com</a:t>
            </a:r>
            <a:r>
              <a:rPr lang="tr-TR" dirty="0"/>
              <a:t>/</a:t>
            </a:r>
            <a:r>
              <a:rPr lang="tr-TR" dirty="0" err="1"/>
              <a:t>drive</a:t>
            </a:r>
            <a:r>
              <a:rPr lang="tr-TR" dirty="0"/>
              <a:t>/</a:t>
            </a:r>
            <a:r>
              <a:rPr lang="tr-TR" dirty="0" err="1"/>
              <a:t>folders</a:t>
            </a:r>
            <a:r>
              <a:rPr lang="tr-TR" dirty="0"/>
              <a:t>/1idDL3lIkgUzAqJHOSgmyb1SUYx2Dv34W?usp=</a:t>
            </a:r>
            <a:r>
              <a:rPr lang="tr-TR" dirty="0" err="1"/>
              <a:t>sharing</a:t>
            </a:r>
            <a:endParaRPr lang="tr-TR" dirty="0"/>
          </a:p>
          <a:p>
            <a:pPr>
              <a:buClr>
                <a:srgbClr val="D15A3E"/>
              </a:buClr>
              <a:buFont typeface="Arial"/>
              <a:buChar char="▪"/>
            </a:pPr>
            <a:endParaRPr lang="tr-TR" dirty="0"/>
          </a:p>
          <a:p>
            <a:pPr>
              <a:buClr>
                <a:srgbClr val="D15A3E"/>
              </a:buClr>
              <a:buFont typeface="Arial"/>
              <a:buChar char="▪"/>
            </a:pPr>
            <a:endParaRPr lang="tr-TR" dirty="0"/>
          </a:p>
          <a:p>
            <a:pPr>
              <a:buClr>
                <a:srgbClr val="D15A3E"/>
              </a:buClr>
              <a:buFont typeface="Arial"/>
              <a:buChar char="▪"/>
            </a:pPr>
            <a:endParaRPr lang="tr-TR" dirty="0"/>
          </a:p>
          <a:p>
            <a:pPr lvl="1" indent="-228600">
              <a:spcBef>
                <a:spcPts val="1800"/>
              </a:spcBef>
              <a:buClr>
                <a:srgbClr val="D15A3E"/>
              </a:buClr>
              <a:buFont typeface="Arial"/>
              <a:buChar char="▪"/>
            </a:pPr>
            <a:endParaRPr lang="tr-TR" dirty="0"/>
          </a:p>
        </p:txBody>
      </p:sp>
    </p:spTree>
    <p:extLst>
      <p:ext uri="{BB962C8B-B14F-4D97-AF65-F5344CB8AC3E}">
        <p14:creationId xmlns:p14="http://schemas.microsoft.com/office/powerpoint/2010/main" val="288084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ML </a:t>
            </a:r>
            <a:r>
              <a:rPr lang="tr-TR" sz="3200" b="1" i="0" dirty="0" err="1">
                <a:solidFill>
                  <a:srgbClr val="D15A3E"/>
                </a:solidFill>
                <a:latin typeface="Arial"/>
                <a:ea typeface="+mj-ea"/>
                <a:cs typeface="+mj-cs"/>
              </a:rPr>
              <a:t>Researchers</a:t>
            </a:r>
            <a:endParaRPr lang="tr-TR" sz="3200" b="1" i="0" dirty="0">
              <a:solidFill>
                <a:srgbClr val="D15A3E"/>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9" name="Resim 8">
            <a:extLst>
              <a:ext uri="{FF2B5EF4-FFF2-40B4-BE49-F238E27FC236}">
                <a16:creationId xmlns:a16="http://schemas.microsoft.com/office/drawing/2014/main" id="{142D3AB6-2684-2A41-B7C1-063D4FB21F0D}"/>
              </a:ext>
            </a:extLst>
          </p:cNvPr>
          <p:cNvPicPr>
            <a:picLocks noChangeAspect="1"/>
          </p:cNvPicPr>
          <p:nvPr/>
        </p:nvPicPr>
        <p:blipFill rotWithShape="1">
          <a:blip r:embed="rId3">
            <a:extLst>
              <a:ext uri="{28A0092B-C50C-407E-A947-70E740481C1C}">
                <a14:useLocalDpi xmlns:a14="http://schemas.microsoft.com/office/drawing/2010/main" val="0"/>
              </a:ext>
            </a:extLst>
          </a:blip>
          <a:srcRect t="1355" b="1453"/>
          <a:stretch/>
        </p:blipFill>
        <p:spPr>
          <a:xfrm>
            <a:off x="3988812" y="1013058"/>
            <a:ext cx="4214377" cy="5083161"/>
          </a:xfrm>
          <a:prstGeom prst="rect">
            <a:avLst/>
          </a:prstGeom>
        </p:spPr>
      </p:pic>
    </p:spTree>
    <p:extLst>
      <p:ext uri="{BB962C8B-B14F-4D97-AF65-F5344CB8AC3E}">
        <p14:creationId xmlns:p14="http://schemas.microsoft.com/office/powerpoint/2010/main" val="35153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dirty="0">
                <a:solidFill>
                  <a:srgbClr val="2D2E2D"/>
                </a:solidFill>
                <a:latin typeface="Arial"/>
              </a:rPr>
              <a:t>Amaçlarına Göre Yapay Zeka Teknikleri</a:t>
            </a:r>
            <a:endParaRPr lang="tr-TR" sz="8000" b="1" i="0" baseline="0" dirty="0">
              <a:solidFill>
                <a:srgbClr val="2D2E2D"/>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214723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Amaçlarına Göre Yapay Zeka</a:t>
            </a:r>
          </a:p>
        </p:txBody>
      </p:sp>
      <p:sp>
        <p:nvSpPr>
          <p:cNvPr id="3" name="İçerik Yer Tutucusu 2"/>
          <p:cNvSpPr>
            <a:spLocks noGrp="1"/>
          </p:cNvSpPr>
          <p:nvPr>
            <p:ph idx="1"/>
          </p:nvPr>
        </p:nvSpPr>
        <p:spPr>
          <a:xfrm>
            <a:off x="1295400" y="1141478"/>
            <a:ext cx="9601200" cy="3809999"/>
          </a:xfrm>
        </p:spPr>
        <p:txBody>
          <a:bodyPr/>
          <a:lstStyle/>
          <a:p>
            <a:pPr marL="228600" indent="-228600" algn="l" defTabSz="914400">
              <a:lnSpc>
                <a:spcPct val="90000"/>
              </a:lnSpc>
              <a:spcBef>
                <a:spcPts val="1800"/>
              </a:spcBef>
              <a:buClr>
                <a:srgbClr val="D15A3E"/>
              </a:buClr>
              <a:buSzPct val="100000"/>
              <a:buFont typeface="Arial"/>
              <a:buChar char="▪"/>
            </a:pPr>
            <a:r>
              <a:rPr lang="tr-TR" dirty="0"/>
              <a:t>Regression</a:t>
            </a:r>
          </a:p>
          <a:p>
            <a:pPr marL="228600" indent="-228600" algn="l" defTabSz="914400">
              <a:lnSpc>
                <a:spcPct val="90000"/>
              </a:lnSpc>
              <a:spcBef>
                <a:spcPts val="1800"/>
              </a:spcBef>
              <a:buClr>
                <a:srgbClr val="D15A3E"/>
              </a:buClr>
              <a:buSzPct val="100000"/>
              <a:buFont typeface="Arial"/>
              <a:buChar char="▪"/>
            </a:pPr>
            <a:r>
              <a:rPr lang="tr-TR" dirty="0"/>
              <a:t>Classification</a:t>
            </a:r>
          </a:p>
          <a:p>
            <a:pPr marL="228600" indent="-228600" algn="l" defTabSz="914400">
              <a:lnSpc>
                <a:spcPct val="90000"/>
              </a:lnSpc>
              <a:spcBef>
                <a:spcPts val="1800"/>
              </a:spcBef>
              <a:buClr>
                <a:srgbClr val="D15A3E"/>
              </a:buClr>
              <a:buSzPct val="100000"/>
              <a:buFont typeface="Arial"/>
              <a:buChar char="▪"/>
            </a:pPr>
            <a:r>
              <a:rPr lang="tr-TR" dirty="0"/>
              <a:t>Clustering</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Tree>
    <p:extLst>
      <p:ext uri="{BB962C8B-B14F-4D97-AF65-F5344CB8AC3E}">
        <p14:creationId xmlns:p14="http://schemas.microsoft.com/office/powerpoint/2010/main" val="263251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dirty="0">
                <a:solidFill>
                  <a:srgbClr val="2D2E2D"/>
                </a:solidFill>
                <a:latin typeface="Arial"/>
              </a:rPr>
              <a:t>Regresyon</a:t>
            </a:r>
            <a:endParaRPr lang="tr-TR" sz="8000" b="1" i="0" baseline="0" dirty="0">
              <a:solidFill>
                <a:srgbClr val="2D2E2D"/>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253492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Linear Regression</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Regression</a:t>
            </a:r>
          </a:p>
          <a:p>
            <a:r>
              <a:rPr lang="tr-TR" dirty="0"/>
              <a:t>https://onlinecourses.science.psu.edu/stat100/book/export/html/37</a:t>
            </a: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203" y="1002030"/>
            <a:ext cx="5551172" cy="4070859"/>
          </a:xfrm>
          <a:prstGeom prst="rect">
            <a:avLst/>
          </a:prstGeom>
        </p:spPr>
      </p:pic>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625" y="1002029"/>
            <a:ext cx="5109515" cy="4070859"/>
          </a:xfrm>
          <a:prstGeom prst="rect">
            <a:avLst/>
          </a:prstGeom>
        </p:spPr>
      </p:pic>
    </p:spTree>
    <p:extLst>
      <p:ext uri="{BB962C8B-B14F-4D97-AF65-F5344CB8AC3E}">
        <p14:creationId xmlns:p14="http://schemas.microsoft.com/office/powerpoint/2010/main" val="73186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Linear Regression – Best Fit Line</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Corr And Regress</a:t>
            </a:r>
          </a:p>
          <a:p>
            <a:r>
              <a:rPr lang="tr-TR" dirty="0"/>
              <a:t>https://www.slideshare.net/rishi.indian/corr-and-regress</a:t>
            </a:r>
          </a:p>
        </p:txBody>
      </p:sp>
      <p:pic>
        <p:nvPicPr>
          <p:cNvPr id="3" name="Resim 2"/>
          <p:cNvPicPr>
            <a:picLocks noChangeAspect="1"/>
          </p:cNvPicPr>
          <p:nvPr/>
        </p:nvPicPr>
        <p:blipFill rotWithShape="1">
          <a:blip r:embed="rId3"/>
          <a:srcRect l="15025" t="26407" r="12656" b="8465"/>
          <a:stretch/>
        </p:blipFill>
        <p:spPr>
          <a:xfrm>
            <a:off x="591312" y="1075045"/>
            <a:ext cx="9935869" cy="5033147"/>
          </a:xfrm>
          <a:prstGeom prst="rect">
            <a:avLst/>
          </a:prstGeom>
        </p:spPr>
      </p:pic>
    </p:spTree>
    <p:extLst>
      <p:ext uri="{BB962C8B-B14F-4D97-AF65-F5344CB8AC3E}">
        <p14:creationId xmlns:p14="http://schemas.microsoft.com/office/powerpoint/2010/main" val="338475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Polynomial Regression</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2.1.5 Multivariate Linear Regression - Features and Polynomial Regression</a:t>
            </a:r>
          </a:p>
          <a:p>
            <a:r>
              <a:rPr lang="tr-TR" dirty="0"/>
              <a:t>https://www.youtube.com/watch?v=8wGTYPgaChg</a:t>
            </a:r>
          </a:p>
        </p:txBody>
      </p:sp>
      <p:pic>
        <p:nvPicPr>
          <p:cNvPr id="6" name="Resim 5"/>
          <p:cNvPicPr>
            <a:picLocks noChangeAspect="1"/>
          </p:cNvPicPr>
          <p:nvPr/>
        </p:nvPicPr>
        <p:blipFill rotWithShape="1">
          <a:blip r:embed="rId3"/>
          <a:srcRect t="12210"/>
          <a:stretch/>
        </p:blipFill>
        <p:spPr>
          <a:xfrm>
            <a:off x="591312" y="969109"/>
            <a:ext cx="10388354" cy="5129939"/>
          </a:xfrm>
          <a:prstGeom prst="rect">
            <a:avLst/>
          </a:prstGeom>
        </p:spPr>
      </p:pic>
    </p:spTree>
    <p:extLst>
      <p:ext uri="{BB962C8B-B14F-4D97-AF65-F5344CB8AC3E}">
        <p14:creationId xmlns:p14="http://schemas.microsoft.com/office/powerpoint/2010/main" val="332797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Regression</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524001"/>
            <a:ext cx="9601200" cy="3809999"/>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3</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3869356"/>
            <a:ext cx="9601200" cy="219975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tr-TR" dirty="0" err="1"/>
              <a:t>Scikit-learn</a:t>
            </a:r>
            <a:r>
              <a:rPr lang="tr-TR" dirty="0"/>
              <a:t> ile </a:t>
            </a:r>
            <a:r>
              <a:rPr lang="tr-TR" dirty="0" err="1"/>
              <a:t>train</a:t>
            </a:r>
            <a:r>
              <a:rPr lang="tr-TR" dirty="0"/>
              <a:t>-test </a:t>
            </a:r>
            <a:r>
              <a:rPr lang="tr-TR" dirty="0" err="1"/>
              <a:t>dataset</a:t>
            </a:r>
            <a:r>
              <a:rPr lang="tr-TR" dirty="0"/>
              <a:t> </a:t>
            </a:r>
            <a:r>
              <a:rPr lang="tr-TR" dirty="0" err="1"/>
              <a:t>split</a:t>
            </a:r>
            <a:endParaRPr lang="tr-TR" dirty="0"/>
          </a:p>
          <a:p>
            <a:pPr>
              <a:buClr>
                <a:srgbClr val="D15A3E"/>
              </a:buClr>
              <a:buFont typeface="Arial"/>
              <a:buChar char="▪"/>
            </a:pPr>
            <a:r>
              <a:rPr lang="tr-TR" dirty="0" err="1"/>
              <a:t>Normalizasyon</a:t>
            </a:r>
            <a:r>
              <a:rPr lang="tr-TR" dirty="0"/>
              <a:t>/</a:t>
            </a:r>
            <a:r>
              <a:rPr lang="tr-TR" dirty="0" err="1"/>
              <a:t>StandardScaler</a:t>
            </a:r>
            <a:endParaRPr lang="tr-TR" dirty="0"/>
          </a:p>
          <a:p>
            <a:pPr>
              <a:buClr>
                <a:srgbClr val="D15A3E"/>
              </a:buClr>
              <a:buFont typeface="Arial"/>
              <a:buChar char="▪"/>
            </a:pPr>
            <a:r>
              <a:rPr lang="tr-TR" dirty="0" err="1"/>
              <a:t>Scikit-learn</a:t>
            </a:r>
            <a:r>
              <a:rPr lang="tr-TR" dirty="0"/>
              <a:t> </a:t>
            </a:r>
            <a:r>
              <a:rPr lang="tr-TR" dirty="0" err="1"/>
              <a:t>LinearRegression</a:t>
            </a:r>
            <a:endParaRPr lang="tr-TR" dirty="0"/>
          </a:p>
          <a:p>
            <a:pPr>
              <a:buClr>
                <a:srgbClr val="D15A3E"/>
              </a:buClr>
              <a:buFont typeface="Arial"/>
              <a:buChar char="▪"/>
            </a:pPr>
            <a:r>
              <a:rPr lang="tr-TR" dirty="0" err="1"/>
              <a:t>Matplotlib</a:t>
            </a:r>
            <a:r>
              <a:rPr lang="tr-TR" dirty="0"/>
              <a:t> ile veriyi ve modeli görselleştirme</a:t>
            </a:r>
          </a:p>
          <a:p>
            <a:pPr>
              <a:buClr>
                <a:srgbClr val="D15A3E"/>
              </a:buClr>
              <a:buFont typeface="Arial"/>
              <a:buChar char="▪"/>
            </a:pPr>
            <a:r>
              <a:rPr lang="tr-TR" dirty="0" err="1"/>
              <a:t>Dummy</a:t>
            </a:r>
            <a:r>
              <a:rPr lang="tr-TR" dirty="0"/>
              <a:t> </a:t>
            </a:r>
            <a:r>
              <a:rPr lang="tr-TR" dirty="0" err="1"/>
              <a:t>Variable</a:t>
            </a:r>
            <a:r>
              <a:rPr lang="tr-TR" dirty="0"/>
              <a:t> Trap</a:t>
            </a:r>
          </a:p>
          <a:p>
            <a:pPr>
              <a:buClr>
                <a:srgbClr val="D15A3E"/>
              </a:buClr>
              <a:buFont typeface="Arial"/>
              <a:buChar char="▪"/>
            </a:pPr>
            <a:r>
              <a:rPr lang="tr-TR" dirty="0"/>
              <a:t>Dosya: Demo3_Salary_Data.csv, Demo3_50_Startups.csv</a:t>
            </a:r>
          </a:p>
          <a:p>
            <a:pPr>
              <a:buClr>
                <a:srgbClr val="D15A3E"/>
              </a:buClr>
              <a:buFont typeface="Arial"/>
              <a:buChar char="▪"/>
            </a:pPr>
            <a:endParaRPr lang="tr-TR" dirty="0"/>
          </a:p>
          <a:p>
            <a:pPr>
              <a:buClr>
                <a:srgbClr val="D15A3E"/>
              </a:buClr>
              <a:buFont typeface="Arial"/>
              <a:buChar char="▪"/>
            </a:pPr>
            <a:endParaRPr lang="tr-TR" dirty="0"/>
          </a:p>
          <a:p>
            <a:pPr>
              <a:buClr>
                <a:srgbClr val="D15A3E"/>
              </a:buClr>
              <a:buFont typeface="Arial"/>
              <a:buChar char="▪"/>
            </a:pPr>
            <a:endParaRPr lang="tr-TR" dirty="0"/>
          </a:p>
          <a:p>
            <a:pPr lvl="1" indent="-228600">
              <a:spcBef>
                <a:spcPts val="1800"/>
              </a:spcBef>
              <a:buClr>
                <a:srgbClr val="D15A3E"/>
              </a:buClr>
              <a:buFont typeface="Arial"/>
              <a:buChar char="▪"/>
            </a:pPr>
            <a:endParaRPr lang="tr-TR" dirty="0"/>
          </a:p>
        </p:txBody>
      </p:sp>
    </p:spTree>
    <p:extLst>
      <p:ext uri="{BB962C8B-B14F-4D97-AF65-F5344CB8AC3E}">
        <p14:creationId xmlns:p14="http://schemas.microsoft.com/office/powerpoint/2010/main" val="15851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Hayatımızda Yapay Zeka – Google Translate</a:t>
            </a:r>
          </a:p>
        </p:txBody>
      </p:sp>
      <p:sp>
        <p:nvSpPr>
          <p:cNvPr id="3" name="İçerik Yer Tutucusu 2"/>
          <p:cNvSpPr>
            <a:spLocks noGrp="1"/>
          </p:cNvSpPr>
          <p:nvPr>
            <p:ph idx="1"/>
          </p:nvPr>
        </p:nvSpPr>
        <p:spPr>
          <a:xfrm>
            <a:off x="1295400" y="1164657"/>
            <a:ext cx="9601200" cy="4626543"/>
          </a:xfrm>
        </p:spPr>
        <p:txBody>
          <a:bodyPr/>
          <a:lstStyle/>
          <a:p>
            <a:pPr>
              <a:buClr>
                <a:srgbClr val="D15A3E"/>
              </a:buClr>
              <a:buFont typeface="Arial"/>
              <a:buChar char="▪"/>
            </a:pPr>
            <a:r>
              <a:rPr lang="tr-TR" dirty="0">
                <a:solidFill>
                  <a:srgbClr val="2D2E2D"/>
                </a:solidFill>
                <a:latin typeface="Arial"/>
              </a:rPr>
              <a:t>2007’den itibaren SMT (Statistical Machine Translation) metodlarıyla, istatistiksel çıkarımlarda bulunabilen, handcrafted (el yapımı) algoritmalarla hizmet sunmaya başlamıştı. Fakat sonuçları yüzeyseldi, çok da başarılı değildi, dilimize «Google Translate İngilizcesi» kavramını kazandırmıştı.</a:t>
            </a:r>
          </a:p>
          <a:p>
            <a:pPr>
              <a:buClr>
                <a:srgbClr val="D15A3E"/>
              </a:buClr>
              <a:buFont typeface="Arial"/>
              <a:buChar char="▪"/>
            </a:pPr>
            <a:r>
              <a:rPr lang="tr-TR" dirty="0">
                <a:solidFill>
                  <a:srgbClr val="2D2E2D"/>
                </a:solidFill>
                <a:latin typeface="Arial"/>
              </a:rPr>
              <a:t>2011’de Google, Google Brain adlı projeyi başlattı. Google Brain yapay zeka konusunda birçok proje gerçekleştiriyor. Bunlardan biri de GNMT (Google Neural Machine Translation), yani Google Translate’in şu andaki algoritması.</a:t>
            </a:r>
          </a:p>
          <a:p>
            <a:pPr>
              <a:buClr>
                <a:srgbClr val="D15A3E"/>
              </a:buClr>
              <a:buFont typeface="Arial"/>
              <a:buChar char="▪"/>
            </a:pPr>
            <a:r>
              <a:rPr lang="tr-TR" dirty="0">
                <a:solidFill>
                  <a:srgbClr val="2D2E2D"/>
                </a:solidFill>
                <a:latin typeface="Arial"/>
              </a:rPr>
              <a:t>İstatistiksel yöntemlere göre, tamamen veri bazlı çalışmakta, tahminleri context-avare (hangi konudan bahsediliyorsa ona göre kelime seçme) yapabildiğinden dolayı çok fazla başarılı sonuçlar vermekte.</a:t>
            </a:r>
          </a:p>
          <a:p>
            <a:pPr>
              <a:buClr>
                <a:srgbClr val="D15A3E"/>
              </a:buClr>
              <a:buFont typeface="Arial"/>
              <a:buChar char="▪"/>
            </a:pPr>
            <a:r>
              <a:rPr lang="tr-TR" dirty="0">
                <a:solidFill>
                  <a:srgbClr val="2D2E2D"/>
                </a:solidFill>
                <a:latin typeface="Arial"/>
              </a:rPr>
              <a:t>Kodlarının bir kısmı Github’da bulunabilir.</a:t>
            </a:r>
          </a:p>
          <a:p>
            <a:pPr lvl="1" indent="-228600">
              <a:spcBef>
                <a:spcPts val="1800"/>
              </a:spcBef>
              <a:buClr>
                <a:srgbClr val="D15A3E"/>
              </a:buClr>
              <a:buFont typeface="Arial"/>
              <a:buChar char="▪"/>
            </a:pPr>
            <a:endParaRPr lang="tr-TR" dirty="0">
              <a:solidFill>
                <a:srgbClr val="2D2E2D"/>
              </a:solidFill>
              <a:latin typeface="Arial"/>
            </a:endParaRPr>
          </a:p>
          <a:p>
            <a:pPr lvl="1" indent="-228600">
              <a:spcBef>
                <a:spcPts val="1800"/>
              </a:spcBef>
              <a:buClr>
                <a:srgbClr val="D15A3E"/>
              </a:buClr>
              <a:buFont typeface="Arial"/>
              <a:buChar char="▪"/>
            </a:pPr>
            <a:endParaRPr lang="tr-TR" sz="1800" b="0" i="0" dirty="0">
              <a:solidFill>
                <a:srgbClr val="2D2E2D"/>
              </a:solidFill>
              <a:latin typeface="Arial"/>
            </a:endParaRPr>
          </a:p>
          <a:p>
            <a:pPr marL="228600" indent="-228600" algn="l" defTabSz="914400">
              <a:lnSpc>
                <a:spcPct val="90000"/>
              </a:lnSpc>
              <a:spcBef>
                <a:spcPts val="1800"/>
              </a:spcBef>
              <a:buClr>
                <a:srgbClr val="D15A3E"/>
              </a:buClr>
              <a:buSzPct val="100000"/>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Google Neural Machine Translation</a:t>
            </a:r>
          </a:p>
          <a:p>
            <a:r>
              <a:rPr lang="tr-TR" dirty="0"/>
              <a:t>https://en.wikipedia.org/wiki/Google_Neural_Machine_Translation</a:t>
            </a:r>
          </a:p>
        </p:txBody>
      </p:sp>
    </p:spTree>
    <p:extLst>
      <p:ext uri="{BB962C8B-B14F-4D97-AF65-F5344CB8AC3E}">
        <p14:creationId xmlns:p14="http://schemas.microsoft.com/office/powerpoint/2010/main" val="221652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Regression</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524001"/>
            <a:ext cx="9601200" cy="3809999"/>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4</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3869356"/>
            <a:ext cx="9601200" cy="21997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tr-TR" dirty="0" err="1"/>
              <a:t>Numpy</a:t>
            </a:r>
            <a:r>
              <a:rPr lang="tr-TR" dirty="0"/>
              <a:t> temel fonksiyonlar</a:t>
            </a:r>
          </a:p>
          <a:p>
            <a:pPr>
              <a:buClr>
                <a:srgbClr val="D15A3E"/>
              </a:buClr>
              <a:buFont typeface="Arial"/>
              <a:buChar char="▪"/>
            </a:pPr>
            <a:r>
              <a:rPr lang="tr-TR" dirty="0" err="1"/>
              <a:t>Scikit-learn</a:t>
            </a:r>
            <a:r>
              <a:rPr lang="tr-TR" dirty="0"/>
              <a:t> </a:t>
            </a:r>
            <a:r>
              <a:rPr lang="tr-TR" dirty="0" err="1"/>
              <a:t>Support</a:t>
            </a:r>
            <a:r>
              <a:rPr lang="tr-TR" dirty="0"/>
              <a:t> </a:t>
            </a:r>
            <a:r>
              <a:rPr lang="tr-TR" dirty="0" err="1"/>
              <a:t>Vector</a:t>
            </a:r>
            <a:r>
              <a:rPr lang="tr-TR" dirty="0"/>
              <a:t> </a:t>
            </a:r>
            <a:r>
              <a:rPr lang="tr-TR" dirty="0" err="1"/>
              <a:t>Regression</a:t>
            </a:r>
            <a:r>
              <a:rPr lang="tr-TR" dirty="0"/>
              <a:t> (SVR)</a:t>
            </a:r>
          </a:p>
          <a:p>
            <a:pPr>
              <a:buClr>
                <a:srgbClr val="D15A3E"/>
              </a:buClr>
              <a:buFont typeface="Arial"/>
              <a:buChar char="▪"/>
            </a:pPr>
            <a:r>
              <a:rPr lang="tr-TR" dirty="0" err="1"/>
              <a:t>Scikit-learn</a:t>
            </a:r>
            <a:r>
              <a:rPr lang="tr-TR" dirty="0"/>
              <a:t> </a:t>
            </a:r>
            <a:r>
              <a:rPr lang="tr-TR" dirty="0" err="1"/>
              <a:t>Decision</a:t>
            </a:r>
            <a:r>
              <a:rPr lang="tr-TR" dirty="0"/>
              <a:t> </a:t>
            </a:r>
            <a:r>
              <a:rPr lang="tr-TR" dirty="0" err="1"/>
              <a:t>Tree</a:t>
            </a:r>
            <a:r>
              <a:rPr lang="tr-TR" dirty="0"/>
              <a:t> </a:t>
            </a:r>
            <a:r>
              <a:rPr lang="tr-TR" dirty="0" err="1"/>
              <a:t>Regression</a:t>
            </a:r>
            <a:endParaRPr lang="tr-TR" dirty="0"/>
          </a:p>
          <a:p>
            <a:pPr>
              <a:buClr>
                <a:srgbClr val="D15A3E"/>
              </a:buClr>
              <a:buFont typeface="Arial"/>
              <a:buChar char="▪"/>
            </a:pPr>
            <a:r>
              <a:rPr lang="tr-TR" dirty="0" err="1"/>
              <a:t>Scikit-learn</a:t>
            </a:r>
            <a:r>
              <a:rPr lang="tr-TR" dirty="0"/>
              <a:t> </a:t>
            </a:r>
            <a:r>
              <a:rPr lang="tr-TR" dirty="0" err="1"/>
              <a:t>Random</a:t>
            </a:r>
            <a:r>
              <a:rPr lang="tr-TR" dirty="0"/>
              <a:t> </a:t>
            </a:r>
            <a:r>
              <a:rPr lang="tr-TR" dirty="0" err="1"/>
              <a:t>Forest</a:t>
            </a:r>
            <a:r>
              <a:rPr lang="tr-TR" dirty="0"/>
              <a:t> </a:t>
            </a:r>
            <a:r>
              <a:rPr lang="tr-TR" dirty="0" err="1"/>
              <a:t>Regression</a:t>
            </a:r>
            <a:endParaRPr lang="tr-TR" dirty="0"/>
          </a:p>
          <a:p>
            <a:pPr>
              <a:buClr>
                <a:srgbClr val="D15A3E"/>
              </a:buClr>
              <a:buFont typeface="Arial"/>
              <a:buChar char="▪"/>
            </a:pPr>
            <a:r>
              <a:rPr lang="tr-TR" dirty="0"/>
              <a:t>Dosya: Demo4_Position_Salaries.csv</a:t>
            </a:r>
          </a:p>
          <a:p>
            <a:pPr>
              <a:buClr>
                <a:srgbClr val="D15A3E"/>
              </a:buClr>
              <a:buFont typeface="Arial"/>
              <a:buChar char="▪"/>
            </a:pPr>
            <a:endParaRPr lang="tr-TR" dirty="0"/>
          </a:p>
          <a:p>
            <a:pPr>
              <a:buClr>
                <a:srgbClr val="D15A3E"/>
              </a:buClr>
              <a:buFont typeface="Arial"/>
              <a:buChar char="▪"/>
            </a:pPr>
            <a:endParaRPr lang="tr-TR" dirty="0"/>
          </a:p>
          <a:p>
            <a:pPr lvl="1" indent="-228600">
              <a:spcBef>
                <a:spcPts val="1800"/>
              </a:spcBef>
              <a:buClr>
                <a:srgbClr val="D15A3E"/>
              </a:buClr>
              <a:buFont typeface="Arial"/>
              <a:buChar char="▪"/>
            </a:pPr>
            <a:endParaRPr lang="tr-TR" dirty="0"/>
          </a:p>
        </p:txBody>
      </p:sp>
    </p:spTree>
    <p:extLst>
      <p:ext uri="{BB962C8B-B14F-4D97-AF65-F5344CB8AC3E}">
        <p14:creationId xmlns:p14="http://schemas.microsoft.com/office/powerpoint/2010/main" val="26579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dirty="0">
                <a:solidFill>
                  <a:srgbClr val="2D2E2D"/>
                </a:solidFill>
                <a:latin typeface="Arial"/>
              </a:rPr>
              <a:t>Optimizasyon</a:t>
            </a:r>
            <a:endParaRPr lang="tr-TR" sz="8000" b="1" i="0" baseline="0" dirty="0">
              <a:solidFill>
                <a:srgbClr val="2D2E2D"/>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337074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Optimizasyon</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sz="1200" dirty="0"/>
              <a:t>Fitting a model via closed-form equations vs. Gradient Descent vs Stochastic Gradient Descent vs Mini-Batch Learning. What is the difference?</a:t>
            </a:r>
          </a:p>
          <a:p>
            <a:r>
              <a:rPr lang="tr-TR" sz="1200" dirty="0"/>
              <a:t>https://sebastianraschka.com/faq/docs/closed-form-vs-gd.html</a:t>
            </a:r>
          </a:p>
        </p:txBody>
      </p:sp>
      <p:pic>
        <p:nvPicPr>
          <p:cNvPr id="14" name="Resim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12" y="1016812"/>
            <a:ext cx="6394704" cy="5044324"/>
          </a:xfrm>
          <a:prstGeom prst="rect">
            <a:avLst/>
          </a:prstGeom>
        </p:spPr>
      </p:pic>
      <p:sp>
        <p:nvSpPr>
          <p:cNvPr id="17" name="İçerik Yer Tutucusu 16"/>
          <p:cNvSpPr>
            <a:spLocks noGrp="1"/>
          </p:cNvSpPr>
          <p:nvPr>
            <p:ph idx="1"/>
          </p:nvPr>
        </p:nvSpPr>
        <p:spPr>
          <a:xfrm>
            <a:off x="7147560" y="1016812"/>
            <a:ext cx="4876800" cy="5044324"/>
          </a:xfrm>
        </p:spPr>
        <p:txBody>
          <a:bodyPr>
            <a:normAutofit lnSpcReduction="10000"/>
          </a:bodyPr>
          <a:lstStyle/>
          <a:p>
            <a:r>
              <a:rPr lang="tr-TR" dirty="0"/>
              <a:t>x: independent variable, y: dependent variable, ^y: predicted value</a:t>
            </a:r>
          </a:p>
          <a:p>
            <a:r>
              <a:rPr lang="tr-TR" dirty="0"/>
              <a:t>Eldeki x ve y değerleri ile y = ax + b denklemi için en uygun a ve b değerleri bulunmaya çalışılır. (Resimde a = w1, b = w0 olarak belirtilmiş)</a:t>
            </a:r>
          </a:p>
          <a:p>
            <a:r>
              <a:rPr lang="tr-TR" dirty="0"/>
              <a:t>Başlangıçta a ve b değerleri rastgele alınır. (b sıfır olarak da başlatılabilir)</a:t>
            </a:r>
          </a:p>
          <a:p>
            <a:r>
              <a:rPr lang="tr-TR" dirty="0"/>
              <a:t>Bunun için önceden belirlenmiş iterasyon sayısı kadar (epoch) bir for döngüsü içerisinde, her bir «training sample» noktası için, predicted (^y) değeri ile bilinen gerçek (y, ground truth) değeri arasındaki uzaklık (vertical offset) «error» olarak kabul edilir, bu hata değeri ile farklı yöntemlerle a ve b değerleri güncellenir.</a:t>
            </a:r>
          </a:p>
        </p:txBody>
      </p:sp>
    </p:spTree>
    <p:extLst>
      <p:ext uri="{BB962C8B-B14F-4D97-AF65-F5344CB8AC3E}">
        <p14:creationId xmlns:p14="http://schemas.microsoft.com/office/powerpoint/2010/main" val="358396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295400" y="503853"/>
            <a:ext cx="7283824" cy="1142385"/>
          </a:xfrm>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Loss</a:t>
            </a:r>
            <a:r>
              <a:rPr lang="tr-TR" sz="3200" b="1" i="0" dirty="0">
                <a:solidFill>
                  <a:srgbClr val="D15A3E"/>
                </a:solidFill>
                <a:latin typeface="Arial"/>
                <a:ea typeface="+mj-ea"/>
                <a:cs typeface="+mj-cs"/>
              </a:rPr>
              <a:t> </a:t>
            </a:r>
            <a:r>
              <a:rPr lang="tr-TR" sz="3200" b="1" i="0" dirty="0" err="1">
                <a:solidFill>
                  <a:srgbClr val="D15A3E"/>
                </a:solidFill>
                <a:latin typeface="Arial"/>
                <a:ea typeface="+mj-ea"/>
                <a:cs typeface="+mj-cs"/>
              </a:rPr>
              <a:t>Functions</a:t>
            </a:r>
            <a:endParaRPr lang="tr-TR" sz="3200" b="1" i="0" dirty="0">
              <a:solidFill>
                <a:srgbClr val="D15A3E"/>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461665"/>
          </a:xfrm>
          <a:prstGeom prst="rect">
            <a:avLst/>
          </a:prstGeom>
          <a:noFill/>
        </p:spPr>
        <p:txBody>
          <a:bodyPr wrap="square" rtlCol="0">
            <a:spAutoFit/>
          </a:bodyPr>
          <a:lstStyle/>
          <a:p>
            <a:r>
              <a:rPr lang="en" sz="1200" dirty="0"/>
              <a:t>5 Regression Loss Functions All Machine Learners Should Know</a:t>
            </a:r>
          </a:p>
          <a:p>
            <a:r>
              <a:rPr lang="tr-TR" sz="1200" dirty="0" err="1"/>
              <a:t>https</a:t>
            </a:r>
            <a:r>
              <a:rPr lang="tr-TR" sz="1200" dirty="0"/>
              <a:t>://</a:t>
            </a:r>
            <a:r>
              <a:rPr lang="tr-TR" sz="1200" dirty="0" err="1"/>
              <a:t>heartbeat.fritz.ai</a:t>
            </a:r>
            <a:r>
              <a:rPr lang="tr-TR" sz="1200" dirty="0"/>
              <a:t>/5-regression-loss-functions-all-machine-learners-should-know-4fb140e9d4b0</a:t>
            </a:r>
          </a:p>
        </p:txBody>
      </p:sp>
      <mc:AlternateContent xmlns:mc="http://schemas.openxmlformats.org/markup-compatibility/2006" xmlns:a14="http://schemas.microsoft.com/office/drawing/2010/main">
        <mc:Choice Requires="a14">
          <p:sp>
            <p:nvSpPr>
              <p:cNvPr id="17" name="İçerik Yer Tutucusu 16"/>
              <p:cNvSpPr>
                <a:spLocks noGrp="1"/>
              </p:cNvSpPr>
              <p:nvPr>
                <p:ph idx="1"/>
              </p:nvPr>
            </p:nvSpPr>
            <p:spPr>
              <a:xfrm>
                <a:off x="4515536" y="503853"/>
                <a:ext cx="4323663" cy="5523213"/>
              </a:xfrm>
            </p:spPr>
            <p:txBody>
              <a:bodyPr>
                <a:noAutofit/>
              </a:bodyPr>
              <a:lstStyle/>
              <a:p>
                <a:r>
                  <a:rPr lang="tr-TR" sz="1100" b="1" dirty="0"/>
                  <a:t>Sum of </a:t>
                </a:r>
                <a:r>
                  <a:rPr lang="tr-TR" sz="1100" b="1" dirty="0" err="1"/>
                  <a:t>Squared</a:t>
                </a:r>
                <a:r>
                  <a:rPr lang="tr-TR" sz="1100" b="1" dirty="0"/>
                  <a:t> </a:t>
                </a:r>
                <a:r>
                  <a:rPr lang="tr-TR" sz="1100" b="1" dirty="0" err="1"/>
                  <a:t>Errors</a:t>
                </a:r>
                <a:r>
                  <a:rPr lang="tr-TR" sz="1100" b="1" dirty="0"/>
                  <a:t>:</a:t>
                </a:r>
              </a:p>
              <a:p>
                <a:pPr marL="0" indent="0">
                  <a:buNone/>
                </a:pPr>
                <a14:m>
                  <m:oMathPara xmlns:m="http://schemas.openxmlformats.org/officeDocument/2006/math">
                    <m:oMathParaPr>
                      <m:jc m:val="centerGroup"/>
                    </m:oMathParaPr>
                    <m:oMath xmlns:m="http://schemas.openxmlformats.org/officeDocument/2006/math">
                      <m:r>
                        <a:rPr lang="tr-TR" sz="1300" i="1">
                          <a:latin typeface="Cambria Math" panose="02040503050406030204" pitchFamily="18" charset="0"/>
                        </a:rPr>
                        <m:t>𝑆𝑆𝐸</m:t>
                      </m:r>
                      <m:r>
                        <a:rPr lang="tr-TR" sz="1300" i="1">
                          <a:latin typeface="Cambria Math" panose="02040503050406030204" pitchFamily="18" charset="0"/>
                        </a:rPr>
                        <m:t>=−</m:t>
                      </m:r>
                      <m:nary>
                        <m:naryPr>
                          <m:chr m:val="∑"/>
                          <m:limLoc m:val="undOvr"/>
                          <m:ctrlPr>
                            <a:rPr lang="tr-TR" sz="1300" i="1">
                              <a:latin typeface="Cambria Math" panose="02040503050406030204" pitchFamily="18" charset="0"/>
                            </a:rPr>
                          </m:ctrlPr>
                        </m:naryPr>
                        <m:sub>
                          <m:r>
                            <a:rPr lang="tr-TR" sz="1300" i="1">
                              <a:latin typeface="Cambria Math" panose="02040503050406030204" pitchFamily="18" charset="0"/>
                            </a:rPr>
                            <m:t>𝑖</m:t>
                          </m:r>
                          <m:r>
                            <a:rPr lang="tr-TR" sz="1300" i="1">
                              <a:latin typeface="Cambria Math" panose="02040503050406030204" pitchFamily="18" charset="0"/>
                            </a:rPr>
                            <m:t>=1</m:t>
                          </m:r>
                        </m:sub>
                        <m:sup>
                          <m:r>
                            <a:rPr lang="tr-TR" sz="1300" b="0" i="1" smtClean="0">
                              <a:latin typeface="Cambria Math" panose="02040503050406030204" pitchFamily="18" charset="0"/>
                            </a:rPr>
                            <m:t>𝑚</m:t>
                          </m:r>
                        </m:sup>
                        <m:e>
                          <m:sSup>
                            <m:sSupPr>
                              <m:ctrlPr>
                                <a:rPr lang="tr-TR" sz="1300" i="1">
                                  <a:latin typeface="Cambria Math" panose="02040503050406030204" pitchFamily="18" charset="0"/>
                                </a:rPr>
                              </m:ctrlPr>
                            </m:sSupPr>
                            <m:e>
                              <m:r>
                                <a:rPr lang="tr-TR" sz="1300">
                                  <a:latin typeface="Cambria Math" panose="02040503050406030204" pitchFamily="18" charset="0"/>
                                </a:rPr>
                                <m:t>(</m:t>
                              </m:r>
                              <m:sSub>
                                <m:sSubPr>
                                  <m:ctrlPr>
                                    <a:rPr lang="tr-TR" sz="1300" i="1">
                                      <a:latin typeface="Cambria Math" panose="02040503050406030204" pitchFamily="18" charset="0"/>
                                    </a:rPr>
                                  </m:ctrlPr>
                                </m:sSubPr>
                                <m:e>
                                  <m:r>
                                    <a:rPr lang="tr-TR" sz="1300" i="1">
                                      <a:latin typeface="Cambria Math" panose="02040503050406030204" pitchFamily="18" charset="0"/>
                                    </a:rPr>
                                    <m:t>𝑦</m:t>
                                  </m:r>
                                </m:e>
                                <m:sub>
                                  <m:r>
                                    <a:rPr lang="tr-TR" sz="1300" i="1">
                                      <a:latin typeface="Cambria Math" panose="02040503050406030204" pitchFamily="18" charset="0"/>
                                    </a:rPr>
                                    <m:t>𝑖</m:t>
                                  </m:r>
                                </m:sub>
                              </m:sSub>
                              <m:r>
                                <a:rPr lang="tr-TR" sz="1300" i="1">
                                  <a:latin typeface="Cambria Math" panose="02040503050406030204" pitchFamily="18" charset="0"/>
                                </a:rPr>
                                <m:t>−</m:t>
                              </m:r>
                              <m:r>
                                <a:rPr lang="tr-TR" sz="1300">
                                  <a:latin typeface="Cambria Math" panose="02040503050406030204" pitchFamily="18" charset="0"/>
                                </a:rPr>
                                <m:t> </m:t>
                              </m:r>
                              <m:sSub>
                                <m:sSubPr>
                                  <m:ctrlPr>
                                    <a:rPr lang="tr-TR" sz="1300" i="1">
                                      <a:latin typeface="Cambria Math" panose="02040503050406030204" pitchFamily="18" charset="0"/>
                                    </a:rPr>
                                  </m:ctrlPr>
                                </m:sSubPr>
                                <m:e>
                                  <m:acc>
                                    <m:accPr>
                                      <m:chr m:val="̂"/>
                                      <m:ctrlPr>
                                        <a:rPr lang="tr-TR" sz="1300" i="1">
                                          <a:latin typeface="Cambria Math" panose="02040503050406030204" pitchFamily="18" charset="0"/>
                                        </a:rPr>
                                      </m:ctrlPr>
                                    </m:accPr>
                                    <m:e>
                                      <m:r>
                                        <a:rPr lang="tr-TR" sz="1300" i="1">
                                          <a:latin typeface="Cambria Math" panose="02040503050406030204" pitchFamily="18" charset="0"/>
                                        </a:rPr>
                                        <m:t>𝑦</m:t>
                                      </m:r>
                                    </m:e>
                                  </m:acc>
                                </m:e>
                                <m:sub>
                                  <m:r>
                                    <a:rPr lang="tr-TR" sz="1300" i="1">
                                      <a:latin typeface="Cambria Math" panose="02040503050406030204" pitchFamily="18" charset="0"/>
                                    </a:rPr>
                                    <m:t>𝑖</m:t>
                                  </m:r>
                                </m:sub>
                              </m:sSub>
                              <m:r>
                                <a:rPr lang="tr-TR" sz="1300">
                                  <a:latin typeface="Cambria Math" panose="02040503050406030204" pitchFamily="18" charset="0"/>
                                </a:rPr>
                                <m:t>)</m:t>
                              </m:r>
                            </m:e>
                            <m:sup>
                              <m:r>
                                <a:rPr lang="tr-TR" sz="1300" i="1">
                                  <a:latin typeface="Cambria Math" panose="02040503050406030204" pitchFamily="18" charset="0"/>
                                </a:rPr>
                                <m:t>2</m:t>
                              </m:r>
                            </m:sup>
                          </m:sSup>
                        </m:e>
                      </m:nary>
                    </m:oMath>
                  </m:oMathPara>
                </a14:m>
                <a:endParaRPr lang="tr-TR" sz="1300" dirty="0"/>
              </a:p>
              <a:p>
                <a:r>
                  <a:rPr lang="tr-TR" sz="1100" b="1" dirty="0" err="1"/>
                  <a:t>Mean</a:t>
                </a:r>
                <a:r>
                  <a:rPr lang="tr-TR" sz="1100" b="1" dirty="0"/>
                  <a:t> of </a:t>
                </a:r>
                <a:r>
                  <a:rPr lang="tr-TR" sz="1100" b="1" dirty="0" err="1"/>
                  <a:t>Squared</a:t>
                </a:r>
                <a:r>
                  <a:rPr lang="tr-TR" sz="1100" b="1" dirty="0"/>
                  <a:t> </a:t>
                </a:r>
                <a:r>
                  <a:rPr lang="tr-TR" sz="1100" b="1" dirty="0" err="1"/>
                  <a:t>Errors</a:t>
                </a:r>
                <a:r>
                  <a:rPr lang="tr-TR" sz="1100" b="1" dirty="0"/>
                  <a:t> (</a:t>
                </a:r>
                <a14:m>
                  <m:oMath xmlns:m="http://schemas.openxmlformats.org/officeDocument/2006/math">
                    <m:sSub>
                      <m:sSubPr>
                        <m:ctrlPr>
                          <a:rPr lang="tr-TR" sz="1100" b="1" i="1">
                            <a:latin typeface="Cambria Math" panose="02040503050406030204" pitchFamily="18" charset="0"/>
                          </a:rPr>
                        </m:ctrlPr>
                      </m:sSubPr>
                      <m:e>
                        <m:r>
                          <a:rPr lang="tr-TR" sz="1100" b="1" i="1">
                            <a:latin typeface="Cambria Math" panose="02040503050406030204" pitchFamily="18" charset="0"/>
                          </a:rPr>
                          <m:t>𝑳</m:t>
                        </m:r>
                      </m:e>
                      <m:sub>
                        <m:r>
                          <a:rPr lang="tr-TR" sz="1100" b="1" i="1">
                            <a:latin typeface="Cambria Math" panose="02040503050406030204" pitchFamily="18" charset="0"/>
                          </a:rPr>
                          <m:t>𝟐</m:t>
                        </m:r>
                      </m:sub>
                    </m:sSub>
                    <m:r>
                      <a:rPr lang="tr-TR" sz="1100" b="1" i="1">
                        <a:latin typeface="Cambria Math" panose="02040503050406030204" pitchFamily="18" charset="0"/>
                      </a:rPr>
                      <m:t> </m:t>
                    </m:r>
                    <m:r>
                      <a:rPr lang="tr-TR" sz="1100" b="1" i="1">
                        <a:latin typeface="Cambria Math" panose="02040503050406030204" pitchFamily="18" charset="0"/>
                      </a:rPr>
                      <m:t>𝒍𝒐𝒔𝒔</m:t>
                    </m:r>
                  </m:oMath>
                </a14:m>
                <a:r>
                  <a:rPr lang="tr-TR" sz="1100" b="1" dirty="0"/>
                  <a:t>)</a:t>
                </a:r>
              </a:p>
              <a:p>
                <a:pPr marL="0" indent="0">
                  <a:buNone/>
                </a:pPr>
                <a14:m>
                  <m:oMathPara xmlns:m="http://schemas.openxmlformats.org/officeDocument/2006/math">
                    <m:oMathParaPr>
                      <m:jc m:val="centerGroup"/>
                    </m:oMathParaPr>
                    <m:oMath xmlns:m="http://schemas.openxmlformats.org/officeDocument/2006/math">
                      <m:r>
                        <a:rPr lang="tr-TR" sz="1300" i="1">
                          <a:latin typeface="Cambria Math" panose="02040503050406030204" pitchFamily="18" charset="0"/>
                        </a:rPr>
                        <m:t>𝑀𝑆𝐸</m:t>
                      </m:r>
                      <m:r>
                        <a:rPr lang="tr-TR" sz="1300" i="1">
                          <a:latin typeface="Cambria Math" panose="02040503050406030204" pitchFamily="18" charset="0"/>
                        </a:rPr>
                        <m:t>=−</m:t>
                      </m:r>
                      <m:f>
                        <m:fPr>
                          <m:ctrlPr>
                            <a:rPr lang="tr-TR" sz="1300" i="1" smtClean="0">
                              <a:latin typeface="Cambria Math" panose="02040503050406030204" pitchFamily="18" charset="0"/>
                            </a:rPr>
                          </m:ctrlPr>
                        </m:fPr>
                        <m:num>
                          <m:r>
                            <a:rPr lang="tr-TR" sz="1300" i="1">
                              <a:latin typeface="Cambria Math" panose="02040503050406030204" pitchFamily="18" charset="0"/>
                            </a:rPr>
                            <m:t>1</m:t>
                          </m:r>
                        </m:num>
                        <m:den>
                          <m:r>
                            <a:rPr lang="tr-TR" sz="1300" b="0" i="1" smtClean="0">
                              <a:latin typeface="Cambria Math" panose="02040503050406030204" pitchFamily="18" charset="0"/>
                            </a:rPr>
                            <m:t>𝑚</m:t>
                          </m:r>
                        </m:den>
                      </m:f>
                      <m:r>
                        <a:rPr lang="tr-TR" sz="1300" i="1">
                          <a:latin typeface="Cambria Math" panose="02040503050406030204" pitchFamily="18" charset="0"/>
                        </a:rPr>
                        <m:t> </m:t>
                      </m:r>
                      <m:nary>
                        <m:naryPr>
                          <m:chr m:val="∑"/>
                          <m:limLoc m:val="undOvr"/>
                          <m:ctrlPr>
                            <a:rPr lang="tr-TR" sz="1300" i="1">
                              <a:latin typeface="Cambria Math" panose="02040503050406030204" pitchFamily="18" charset="0"/>
                            </a:rPr>
                          </m:ctrlPr>
                        </m:naryPr>
                        <m:sub>
                          <m:r>
                            <a:rPr lang="tr-TR" sz="1300" i="1">
                              <a:latin typeface="Cambria Math" panose="02040503050406030204" pitchFamily="18" charset="0"/>
                            </a:rPr>
                            <m:t>𝑖</m:t>
                          </m:r>
                          <m:r>
                            <a:rPr lang="tr-TR" sz="1300" i="1">
                              <a:latin typeface="Cambria Math" panose="02040503050406030204" pitchFamily="18" charset="0"/>
                            </a:rPr>
                            <m:t>=1</m:t>
                          </m:r>
                        </m:sub>
                        <m:sup>
                          <m:r>
                            <a:rPr lang="tr-TR" sz="1300" b="0" i="1" smtClean="0">
                              <a:latin typeface="Cambria Math" panose="02040503050406030204" pitchFamily="18" charset="0"/>
                            </a:rPr>
                            <m:t>𝑚</m:t>
                          </m:r>
                        </m:sup>
                        <m:e>
                          <m:sSup>
                            <m:sSupPr>
                              <m:ctrlPr>
                                <a:rPr lang="tr-TR" sz="1300" i="1">
                                  <a:latin typeface="Cambria Math" panose="02040503050406030204" pitchFamily="18" charset="0"/>
                                </a:rPr>
                              </m:ctrlPr>
                            </m:sSupPr>
                            <m:e>
                              <m:r>
                                <a:rPr lang="tr-TR" sz="1300">
                                  <a:latin typeface="Cambria Math" panose="02040503050406030204" pitchFamily="18" charset="0"/>
                                </a:rPr>
                                <m:t>(</m:t>
                              </m:r>
                              <m:sSub>
                                <m:sSubPr>
                                  <m:ctrlPr>
                                    <a:rPr lang="tr-TR" sz="1300" i="1">
                                      <a:latin typeface="Cambria Math" panose="02040503050406030204" pitchFamily="18" charset="0"/>
                                    </a:rPr>
                                  </m:ctrlPr>
                                </m:sSubPr>
                                <m:e>
                                  <m:r>
                                    <a:rPr lang="tr-TR" sz="1300" i="1">
                                      <a:latin typeface="Cambria Math" panose="02040503050406030204" pitchFamily="18" charset="0"/>
                                    </a:rPr>
                                    <m:t>𝑦</m:t>
                                  </m:r>
                                </m:e>
                                <m:sub>
                                  <m:r>
                                    <a:rPr lang="tr-TR" sz="1300" i="1">
                                      <a:latin typeface="Cambria Math" panose="02040503050406030204" pitchFamily="18" charset="0"/>
                                    </a:rPr>
                                    <m:t>𝑖</m:t>
                                  </m:r>
                                </m:sub>
                              </m:sSub>
                              <m:r>
                                <a:rPr lang="tr-TR" sz="1300" i="1">
                                  <a:latin typeface="Cambria Math" panose="02040503050406030204" pitchFamily="18" charset="0"/>
                                </a:rPr>
                                <m:t>−</m:t>
                              </m:r>
                              <m:r>
                                <a:rPr lang="tr-TR" sz="1300">
                                  <a:latin typeface="Cambria Math" panose="02040503050406030204" pitchFamily="18" charset="0"/>
                                </a:rPr>
                                <m:t> </m:t>
                              </m:r>
                              <m:sSub>
                                <m:sSubPr>
                                  <m:ctrlPr>
                                    <a:rPr lang="tr-TR" sz="1300" i="1">
                                      <a:latin typeface="Cambria Math" panose="02040503050406030204" pitchFamily="18" charset="0"/>
                                    </a:rPr>
                                  </m:ctrlPr>
                                </m:sSubPr>
                                <m:e>
                                  <m:acc>
                                    <m:accPr>
                                      <m:chr m:val="̂"/>
                                      <m:ctrlPr>
                                        <a:rPr lang="tr-TR" sz="1300" i="1">
                                          <a:latin typeface="Cambria Math" panose="02040503050406030204" pitchFamily="18" charset="0"/>
                                        </a:rPr>
                                      </m:ctrlPr>
                                    </m:accPr>
                                    <m:e>
                                      <m:r>
                                        <a:rPr lang="tr-TR" sz="1300" i="1">
                                          <a:latin typeface="Cambria Math" panose="02040503050406030204" pitchFamily="18" charset="0"/>
                                        </a:rPr>
                                        <m:t>𝑦</m:t>
                                      </m:r>
                                    </m:e>
                                  </m:acc>
                                </m:e>
                                <m:sub>
                                  <m:r>
                                    <a:rPr lang="tr-TR" sz="1300" i="1">
                                      <a:latin typeface="Cambria Math" panose="02040503050406030204" pitchFamily="18" charset="0"/>
                                    </a:rPr>
                                    <m:t>𝑖</m:t>
                                  </m:r>
                                </m:sub>
                              </m:sSub>
                              <m:r>
                                <a:rPr lang="tr-TR" sz="1300">
                                  <a:latin typeface="Cambria Math" panose="02040503050406030204" pitchFamily="18" charset="0"/>
                                </a:rPr>
                                <m:t>)</m:t>
                              </m:r>
                            </m:e>
                            <m:sup>
                              <m:r>
                                <a:rPr lang="tr-TR" sz="1300" i="1">
                                  <a:latin typeface="Cambria Math" panose="02040503050406030204" pitchFamily="18" charset="0"/>
                                </a:rPr>
                                <m:t>2</m:t>
                              </m:r>
                            </m:sup>
                          </m:sSup>
                        </m:e>
                      </m:nary>
                    </m:oMath>
                  </m:oMathPara>
                </a14:m>
                <a:endParaRPr lang="tr-TR" sz="1300" dirty="0"/>
              </a:p>
              <a:p>
                <a:r>
                  <a:rPr lang="tr-TR" sz="1100" b="1" dirty="0" err="1"/>
                  <a:t>Mean</a:t>
                </a:r>
                <a:r>
                  <a:rPr lang="tr-TR" sz="1100" b="1" dirty="0"/>
                  <a:t> of </a:t>
                </a:r>
                <a:r>
                  <a:rPr lang="tr-TR" sz="1100" b="1" dirty="0" err="1"/>
                  <a:t>Absolute</a:t>
                </a:r>
                <a:r>
                  <a:rPr lang="tr-TR" sz="1100" b="1" dirty="0"/>
                  <a:t> </a:t>
                </a:r>
                <a:r>
                  <a:rPr lang="tr-TR" sz="1100" b="1" dirty="0" err="1"/>
                  <a:t>Errors</a:t>
                </a:r>
                <a:r>
                  <a:rPr lang="tr-TR" sz="1100" b="1" dirty="0"/>
                  <a:t> (</a:t>
                </a:r>
                <a14:m>
                  <m:oMath xmlns:m="http://schemas.openxmlformats.org/officeDocument/2006/math">
                    <m:sSub>
                      <m:sSubPr>
                        <m:ctrlPr>
                          <a:rPr lang="tr-TR" sz="1100" b="1" i="1">
                            <a:latin typeface="Cambria Math" panose="02040503050406030204" pitchFamily="18" charset="0"/>
                          </a:rPr>
                        </m:ctrlPr>
                      </m:sSubPr>
                      <m:e>
                        <m:r>
                          <a:rPr lang="tr-TR" sz="1100" b="1" i="1">
                            <a:latin typeface="Cambria Math" panose="02040503050406030204" pitchFamily="18" charset="0"/>
                          </a:rPr>
                          <m:t>𝑳</m:t>
                        </m:r>
                      </m:e>
                      <m:sub>
                        <m:r>
                          <a:rPr lang="tr-TR" sz="1100" b="1" i="1">
                            <a:latin typeface="Cambria Math" panose="02040503050406030204" pitchFamily="18" charset="0"/>
                          </a:rPr>
                          <m:t>𝟏</m:t>
                        </m:r>
                      </m:sub>
                    </m:sSub>
                    <m:r>
                      <a:rPr lang="tr-TR" sz="1100" b="1" i="1">
                        <a:latin typeface="Cambria Math" panose="02040503050406030204" pitchFamily="18" charset="0"/>
                      </a:rPr>
                      <m:t> </m:t>
                    </m:r>
                    <m:r>
                      <a:rPr lang="tr-TR" sz="1100" b="1" i="1">
                        <a:latin typeface="Cambria Math" panose="02040503050406030204" pitchFamily="18" charset="0"/>
                      </a:rPr>
                      <m:t>𝒍𝒐𝒔𝒔</m:t>
                    </m:r>
                  </m:oMath>
                </a14:m>
                <a:r>
                  <a:rPr lang="tr-TR" sz="1100" b="1" dirty="0"/>
                  <a:t>)</a:t>
                </a:r>
              </a:p>
              <a:p>
                <a:pPr marL="0" indent="0">
                  <a:buNone/>
                </a:pPr>
                <a14:m>
                  <m:oMathPara xmlns:m="http://schemas.openxmlformats.org/officeDocument/2006/math">
                    <m:oMathParaPr>
                      <m:jc m:val="centerGroup"/>
                    </m:oMathParaPr>
                    <m:oMath xmlns:m="http://schemas.openxmlformats.org/officeDocument/2006/math">
                      <m:r>
                        <a:rPr lang="tr-TR" sz="1300" b="0" i="1" smtClean="0">
                          <a:latin typeface="Cambria Math" panose="02040503050406030204" pitchFamily="18" charset="0"/>
                        </a:rPr>
                        <m:t>𝑀𝐴𝐸</m:t>
                      </m:r>
                      <m:r>
                        <a:rPr lang="tr-TR" sz="1300" b="0" i="1" smtClean="0">
                          <a:latin typeface="Cambria Math" panose="02040503050406030204" pitchFamily="18" charset="0"/>
                        </a:rPr>
                        <m:t> =−</m:t>
                      </m:r>
                      <m:f>
                        <m:fPr>
                          <m:ctrlPr>
                            <a:rPr lang="tr-TR" sz="1300" i="1">
                              <a:latin typeface="Cambria Math" panose="02040503050406030204" pitchFamily="18" charset="0"/>
                            </a:rPr>
                          </m:ctrlPr>
                        </m:fPr>
                        <m:num>
                          <m:r>
                            <a:rPr lang="tr-TR" sz="1300" i="1">
                              <a:latin typeface="Cambria Math" panose="02040503050406030204" pitchFamily="18" charset="0"/>
                            </a:rPr>
                            <m:t>1</m:t>
                          </m:r>
                        </m:num>
                        <m:den>
                          <m:r>
                            <a:rPr lang="tr-TR" sz="1300" b="0" i="1" smtClean="0">
                              <a:latin typeface="Cambria Math" panose="02040503050406030204" pitchFamily="18" charset="0"/>
                            </a:rPr>
                            <m:t>𝑚</m:t>
                          </m:r>
                        </m:den>
                      </m:f>
                      <m:nary>
                        <m:naryPr>
                          <m:chr m:val="∑"/>
                          <m:limLoc m:val="undOvr"/>
                          <m:ctrlPr>
                            <a:rPr lang="tr-TR" sz="1300" i="1">
                              <a:latin typeface="Cambria Math" panose="02040503050406030204" pitchFamily="18" charset="0"/>
                            </a:rPr>
                          </m:ctrlPr>
                        </m:naryPr>
                        <m:sub>
                          <m:r>
                            <a:rPr lang="tr-TR" sz="1300" i="1">
                              <a:latin typeface="Cambria Math" panose="02040503050406030204" pitchFamily="18" charset="0"/>
                            </a:rPr>
                            <m:t>𝑖</m:t>
                          </m:r>
                          <m:r>
                            <a:rPr lang="tr-TR" sz="1300" i="1">
                              <a:latin typeface="Cambria Math" panose="02040503050406030204" pitchFamily="18" charset="0"/>
                            </a:rPr>
                            <m:t>=1</m:t>
                          </m:r>
                        </m:sub>
                        <m:sup>
                          <m:r>
                            <a:rPr lang="tr-TR" sz="1300" b="0" i="1" smtClean="0">
                              <a:latin typeface="Cambria Math" panose="02040503050406030204" pitchFamily="18" charset="0"/>
                            </a:rPr>
                            <m:t>𝑚</m:t>
                          </m:r>
                        </m:sup>
                        <m:e>
                          <m:sSub>
                            <m:sSubPr>
                              <m:ctrlPr>
                                <a:rPr lang="tr-TR" sz="1300" i="1">
                                  <a:latin typeface="Cambria Math" panose="02040503050406030204" pitchFamily="18" charset="0"/>
                                </a:rPr>
                              </m:ctrlPr>
                            </m:sSubPr>
                            <m:e>
                              <m:r>
                                <a:rPr lang="tr-TR" sz="1300" i="1">
                                  <a:latin typeface="Cambria Math" panose="02040503050406030204" pitchFamily="18" charset="0"/>
                                </a:rPr>
                                <m:t>|</m:t>
                              </m:r>
                              <m:r>
                                <a:rPr lang="tr-TR" sz="1300" i="1">
                                  <a:latin typeface="Cambria Math" panose="02040503050406030204" pitchFamily="18" charset="0"/>
                                </a:rPr>
                                <m:t>𝑦</m:t>
                              </m:r>
                            </m:e>
                            <m:sub>
                              <m:r>
                                <a:rPr lang="tr-TR" sz="1300" i="1">
                                  <a:latin typeface="Cambria Math" panose="02040503050406030204" pitchFamily="18" charset="0"/>
                                </a:rPr>
                                <m:t>𝑖</m:t>
                              </m:r>
                            </m:sub>
                          </m:sSub>
                          <m:r>
                            <a:rPr lang="tr-TR" sz="1300" i="1">
                              <a:latin typeface="Cambria Math" panose="02040503050406030204" pitchFamily="18" charset="0"/>
                            </a:rPr>
                            <m:t>−</m:t>
                          </m:r>
                          <m:r>
                            <a:rPr lang="tr-TR" sz="1300">
                              <a:latin typeface="Cambria Math" panose="02040503050406030204" pitchFamily="18" charset="0"/>
                            </a:rPr>
                            <m:t> </m:t>
                          </m:r>
                          <m:sSub>
                            <m:sSubPr>
                              <m:ctrlPr>
                                <a:rPr lang="tr-TR" sz="1300" i="1">
                                  <a:latin typeface="Cambria Math" panose="02040503050406030204" pitchFamily="18" charset="0"/>
                                </a:rPr>
                              </m:ctrlPr>
                            </m:sSubPr>
                            <m:e>
                              <m:acc>
                                <m:accPr>
                                  <m:chr m:val="̂"/>
                                  <m:ctrlPr>
                                    <a:rPr lang="tr-TR" sz="1300" i="1">
                                      <a:latin typeface="Cambria Math" panose="02040503050406030204" pitchFamily="18" charset="0"/>
                                    </a:rPr>
                                  </m:ctrlPr>
                                </m:accPr>
                                <m:e>
                                  <m:r>
                                    <a:rPr lang="tr-TR" sz="1300" i="1">
                                      <a:latin typeface="Cambria Math" panose="02040503050406030204" pitchFamily="18" charset="0"/>
                                    </a:rPr>
                                    <m:t>𝑦</m:t>
                                  </m:r>
                                </m:e>
                              </m:acc>
                            </m:e>
                            <m:sub>
                              <m:r>
                                <a:rPr lang="tr-TR" sz="1300" i="1">
                                  <a:latin typeface="Cambria Math" panose="02040503050406030204" pitchFamily="18" charset="0"/>
                                </a:rPr>
                                <m:t>𝑖</m:t>
                              </m:r>
                            </m:sub>
                          </m:sSub>
                          <m:r>
                            <a:rPr lang="tr-TR" sz="1300" i="1">
                              <a:latin typeface="Cambria Math" panose="02040503050406030204" pitchFamily="18" charset="0"/>
                            </a:rPr>
                            <m:t>|</m:t>
                          </m:r>
                        </m:e>
                      </m:nary>
                    </m:oMath>
                  </m:oMathPara>
                </a14:m>
                <a:endParaRPr lang="tr-TR" sz="1300" i="1" dirty="0"/>
              </a:p>
              <a:p>
                <a:r>
                  <a:rPr lang="tr-TR" sz="1100" b="1" dirty="0" err="1"/>
                  <a:t>Categorical</a:t>
                </a:r>
                <a:r>
                  <a:rPr lang="tr-TR" sz="1100" b="1" dirty="0"/>
                  <a:t> Cross-</a:t>
                </a:r>
                <a:r>
                  <a:rPr lang="tr-TR" sz="1100" b="1" dirty="0" err="1"/>
                  <a:t>Entropy</a:t>
                </a:r>
                <a:r>
                  <a:rPr lang="tr-TR" sz="1100" b="1" dirty="0"/>
                  <a:t> / </a:t>
                </a:r>
                <a:r>
                  <a:rPr lang="tr-TR" sz="1100" b="1" dirty="0" err="1"/>
                  <a:t>Logistic</a:t>
                </a:r>
                <a:r>
                  <a:rPr lang="tr-TR" sz="1100" b="1" dirty="0"/>
                  <a:t> </a:t>
                </a:r>
                <a:r>
                  <a:rPr lang="tr-TR" sz="1100" b="1" dirty="0" err="1"/>
                  <a:t>Loss</a:t>
                </a:r>
                <a:r>
                  <a:rPr lang="tr-TR" sz="1100" b="1" dirty="0"/>
                  <a:t> /</a:t>
                </a:r>
                <a:br>
                  <a:rPr lang="tr-TR" sz="1100" b="1" dirty="0"/>
                </a:br>
                <a:r>
                  <a:rPr lang="tr-TR" sz="1100" b="1" dirty="0" err="1"/>
                  <a:t>Multinominal</a:t>
                </a:r>
                <a:r>
                  <a:rPr lang="tr-TR" sz="1100" b="1" dirty="0"/>
                  <a:t> </a:t>
                </a:r>
                <a:r>
                  <a:rPr lang="tr-TR" sz="1100" b="1" dirty="0" err="1"/>
                  <a:t>Logistic</a:t>
                </a:r>
                <a:r>
                  <a:rPr lang="tr-TR" sz="1100" b="1" dirty="0"/>
                  <a:t> </a:t>
                </a:r>
                <a:r>
                  <a:rPr lang="tr-TR" sz="1100" b="1" dirty="0" err="1"/>
                  <a:t>Loss</a:t>
                </a:r>
                <a:endParaRPr lang="tr-TR" sz="1100" b="1" dirty="0"/>
              </a:p>
              <a:p>
                <a:pPr marL="0" indent="0">
                  <a:buNone/>
                </a:pPr>
                <a14:m>
                  <m:oMathPara xmlns:m="http://schemas.openxmlformats.org/officeDocument/2006/math">
                    <m:oMathParaPr>
                      <m:jc m:val="centerGroup"/>
                    </m:oMathParaPr>
                    <m:oMath xmlns:m="http://schemas.openxmlformats.org/officeDocument/2006/math">
                      <m:r>
                        <a:rPr lang="tr-TR" sz="1300" b="0" i="1" smtClean="0">
                          <a:latin typeface="Cambria Math" panose="02040503050406030204" pitchFamily="18" charset="0"/>
                        </a:rPr>
                        <m:t>𝐶𝐸</m:t>
                      </m:r>
                      <m:r>
                        <a:rPr lang="tr-TR" sz="1300" i="1">
                          <a:latin typeface="Cambria Math" panose="02040503050406030204" pitchFamily="18" charset="0"/>
                        </a:rPr>
                        <m:t> </m:t>
                      </m:r>
                      <m:r>
                        <a:rPr lang="tr-TR" sz="1300" i="1" smtClean="0">
                          <a:latin typeface="Cambria Math" panose="02040503050406030204" pitchFamily="18" charset="0"/>
                        </a:rPr>
                        <m:t>=</m:t>
                      </m:r>
                      <m:r>
                        <a:rPr lang="tr-TR" sz="1300" b="0" i="1" smtClean="0">
                          <a:latin typeface="Cambria Math" panose="02040503050406030204" pitchFamily="18" charset="0"/>
                        </a:rPr>
                        <m:t>−</m:t>
                      </m:r>
                      <m:f>
                        <m:fPr>
                          <m:ctrlPr>
                            <a:rPr lang="tr-TR" sz="1300" i="1">
                              <a:latin typeface="Cambria Math" panose="02040503050406030204" pitchFamily="18" charset="0"/>
                            </a:rPr>
                          </m:ctrlPr>
                        </m:fPr>
                        <m:num>
                          <m:r>
                            <a:rPr lang="tr-TR" sz="1300" i="1">
                              <a:latin typeface="Cambria Math" panose="02040503050406030204" pitchFamily="18" charset="0"/>
                            </a:rPr>
                            <m:t>1</m:t>
                          </m:r>
                        </m:num>
                        <m:den>
                          <m:r>
                            <a:rPr lang="tr-TR" sz="1300" i="1">
                              <a:latin typeface="Cambria Math" panose="02040503050406030204" pitchFamily="18" charset="0"/>
                            </a:rPr>
                            <m:t>𝑚</m:t>
                          </m:r>
                        </m:den>
                      </m:f>
                      <m:nary>
                        <m:naryPr>
                          <m:chr m:val="∑"/>
                          <m:limLoc m:val="undOvr"/>
                          <m:ctrlPr>
                            <a:rPr lang="tr-TR" sz="1300" i="1">
                              <a:latin typeface="Cambria Math" panose="02040503050406030204" pitchFamily="18" charset="0"/>
                            </a:rPr>
                          </m:ctrlPr>
                        </m:naryPr>
                        <m:sub>
                          <m:r>
                            <a:rPr lang="tr-TR" sz="1300" i="1" smtClean="0">
                              <a:latin typeface="Cambria Math" panose="02040503050406030204" pitchFamily="18" charset="0"/>
                            </a:rPr>
                            <m:t>𝑖</m:t>
                          </m:r>
                          <m:r>
                            <a:rPr lang="tr-TR" sz="1300" i="1">
                              <a:latin typeface="Cambria Math" panose="02040503050406030204" pitchFamily="18" charset="0"/>
                            </a:rPr>
                            <m:t>=1</m:t>
                          </m:r>
                        </m:sub>
                        <m:sup>
                          <m:r>
                            <a:rPr lang="tr-TR" sz="1300" i="1">
                              <a:latin typeface="Cambria Math" panose="02040503050406030204" pitchFamily="18" charset="0"/>
                            </a:rPr>
                            <m:t>𝑚</m:t>
                          </m:r>
                        </m:sup>
                        <m:e>
                          <m:nary>
                            <m:naryPr>
                              <m:chr m:val="∑"/>
                              <m:limLoc m:val="undOvr"/>
                              <m:ctrlPr>
                                <a:rPr lang="tr-TR" sz="1300" i="1">
                                  <a:latin typeface="Cambria Math" panose="02040503050406030204" pitchFamily="18" charset="0"/>
                                </a:rPr>
                              </m:ctrlPr>
                            </m:naryPr>
                            <m:sub>
                              <m:r>
                                <m:rPr>
                                  <m:brk/>
                                </m:rPr>
                                <a:rPr lang="tr-TR" sz="1300" b="0" i="1" smtClean="0">
                                  <a:latin typeface="Cambria Math" panose="02040503050406030204" pitchFamily="18" charset="0"/>
                                </a:rPr>
                                <m:t>𝑐</m:t>
                              </m:r>
                              <m:r>
                                <a:rPr lang="tr-TR" sz="1300" i="1">
                                  <a:latin typeface="Cambria Math" panose="02040503050406030204" pitchFamily="18" charset="0"/>
                                </a:rPr>
                                <m:t>=1</m:t>
                              </m:r>
                            </m:sub>
                            <m:sup>
                              <m:r>
                                <a:rPr lang="tr-TR" sz="1300" i="1">
                                  <a:latin typeface="Cambria Math" panose="02040503050406030204" pitchFamily="18" charset="0"/>
                                </a:rPr>
                                <m:t>𝐶</m:t>
                              </m:r>
                            </m:sup>
                            <m:e>
                              <m:sSub>
                                <m:sSubPr>
                                  <m:ctrlPr>
                                    <a:rPr lang="tr-TR" sz="1300" i="1" smtClean="0">
                                      <a:latin typeface="Cambria Math" panose="02040503050406030204" pitchFamily="18" charset="0"/>
                                    </a:rPr>
                                  </m:ctrlPr>
                                </m:sSubPr>
                                <m:e>
                                  <m:r>
                                    <a:rPr lang="tr-TR" sz="1300" i="1">
                                      <a:latin typeface="Cambria Math" panose="02040503050406030204" pitchFamily="18" charset="0"/>
                                    </a:rPr>
                                    <m:t>𝑦</m:t>
                                  </m:r>
                                </m:e>
                                <m:sub>
                                  <m:r>
                                    <a:rPr lang="tr-TR" sz="1300" i="1">
                                      <a:latin typeface="Cambria Math" panose="02040503050406030204" pitchFamily="18" charset="0"/>
                                    </a:rPr>
                                    <m:t>𝑖</m:t>
                                  </m:r>
                                </m:sub>
                              </m:sSub>
                              <m:r>
                                <a:rPr lang="tr-TR" sz="1300" b="0" i="1" smtClean="0">
                                  <a:latin typeface="Cambria Math" panose="02040503050406030204" pitchFamily="18" charset="0"/>
                                </a:rPr>
                                <m:t>𝑐</m:t>
                              </m:r>
                              <m:r>
                                <a:rPr lang="tr-TR" sz="1300" b="0" i="1" smtClean="0">
                                  <a:latin typeface="Cambria Math" panose="02040503050406030204" pitchFamily="18" charset="0"/>
                                </a:rPr>
                                <m:t> </m:t>
                              </m:r>
                              <m:r>
                                <m:rPr>
                                  <m:sty m:val="p"/>
                                </m:rPr>
                                <a:rPr lang="tr-TR" sz="1300">
                                  <a:latin typeface="Cambria Math" panose="02040503050406030204" pitchFamily="18" charset="0"/>
                                </a:rPr>
                                <m:t>log</m:t>
                              </m:r>
                              <m:r>
                                <a:rPr lang="tr-TR" sz="1300" i="1">
                                  <a:latin typeface="Cambria Math" panose="02040503050406030204" pitchFamily="18" charset="0"/>
                                </a:rPr>
                                <m:t>⁡(</m:t>
                              </m:r>
                              <m:sSub>
                                <m:sSubPr>
                                  <m:ctrlPr>
                                    <a:rPr lang="tr-TR" sz="1300" i="1">
                                      <a:latin typeface="Cambria Math" panose="02040503050406030204" pitchFamily="18" charset="0"/>
                                    </a:rPr>
                                  </m:ctrlPr>
                                </m:sSubPr>
                                <m:e>
                                  <m:acc>
                                    <m:accPr>
                                      <m:chr m:val="̂"/>
                                      <m:ctrlPr>
                                        <a:rPr lang="tr-TR" sz="1300" i="1">
                                          <a:latin typeface="Cambria Math" panose="02040503050406030204" pitchFamily="18" charset="0"/>
                                        </a:rPr>
                                      </m:ctrlPr>
                                    </m:accPr>
                                    <m:e>
                                      <m:r>
                                        <a:rPr lang="tr-TR" sz="1300" i="1">
                                          <a:latin typeface="Cambria Math" panose="02040503050406030204" pitchFamily="18" charset="0"/>
                                        </a:rPr>
                                        <m:t>𝑦</m:t>
                                      </m:r>
                                    </m:e>
                                  </m:acc>
                                </m:e>
                                <m:sub>
                                  <m:r>
                                    <a:rPr lang="tr-TR" sz="1300" i="1">
                                      <a:latin typeface="Cambria Math" panose="02040503050406030204" pitchFamily="18" charset="0"/>
                                    </a:rPr>
                                    <m:t>𝑖</m:t>
                                  </m:r>
                                </m:sub>
                              </m:sSub>
                              <m:r>
                                <a:rPr lang="tr-TR" sz="1300" b="0" i="1" smtClean="0">
                                  <a:latin typeface="Cambria Math" panose="02040503050406030204" pitchFamily="18" charset="0"/>
                                </a:rPr>
                                <m:t>𝑐</m:t>
                              </m:r>
                              <m:r>
                                <a:rPr lang="tr-TR" sz="1300" i="1">
                                  <a:latin typeface="Cambria Math" panose="02040503050406030204" pitchFamily="18" charset="0"/>
                                </a:rPr>
                                <m:t>)</m:t>
                              </m:r>
                            </m:e>
                          </m:nary>
                        </m:e>
                      </m:nary>
                    </m:oMath>
                  </m:oMathPara>
                </a14:m>
                <a:endParaRPr lang="tr-TR" sz="1300" dirty="0"/>
              </a:p>
              <a:p>
                <a:r>
                  <a:rPr lang="tr-TR" sz="1100" b="1" dirty="0" err="1"/>
                  <a:t>Binary</a:t>
                </a:r>
                <a:r>
                  <a:rPr lang="tr-TR" sz="1100" b="1" dirty="0"/>
                  <a:t> Cross-</a:t>
                </a:r>
                <a:r>
                  <a:rPr lang="tr-TR" sz="1100" b="1" dirty="0" err="1"/>
                  <a:t>Entropy</a:t>
                </a:r>
                <a:r>
                  <a:rPr lang="tr-TR" sz="1100" b="1" dirty="0"/>
                  <a:t> (</a:t>
                </a:r>
                <a14:m>
                  <m:oMath xmlns:m="http://schemas.openxmlformats.org/officeDocument/2006/math">
                    <m:sSub>
                      <m:sSubPr>
                        <m:ctrlPr>
                          <a:rPr lang="tr-TR" sz="1100" b="1" i="1">
                            <a:latin typeface="Cambria Math" panose="02040503050406030204" pitchFamily="18" charset="0"/>
                          </a:rPr>
                        </m:ctrlPr>
                      </m:sSubPr>
                      <m:e>
                        <m:r>
                          <a:rPr lang="tr-TR" sz="1100" b="1" i="1">
                            <a:latin typeface="Cambria Math" panose="02040503050406030204" pitchFamily="18" charset="0"/>
                          </a:rPr>
                          <m:t>𝒚</m:t>
                        </m:r>
                      </m:e>
                      <m:sub>
                        <m:r>
                          <a:rPr lang="tr-TR" sz="1100" b="1" i="1">
                            <a:latin typeface="Cambria Math" panose="02040503050406030204" pitchFamily="18" charset="0"/>
                          </a:rPr>
                          <m:t>𝒊</m:t>
                        </m:r>
                      </m:sub>
                    </m:sSub>
                    <m:r>
                      <a:rPr lang="tr-TR" sz="1100" b="1" i="1" smtClean="0">
                        <a:latin typeface="Cambria Math" panose="02040503050406030204" pitchFamily="18" charset="0"/>
                      </a:rPr>
                      <m:t>,</m:t>
                    </m:r>
                    <m:sSub>
                      <m:sSubPr>
                        <m:ctrlPr>
                          <a:rPr lang="tr-TR" sz="1100" b="1" i="1">
                            <a:latin typeface="Cambria Math" panose="02040503050406030204" pitchFamily="18" charset="0"/>
                          </a:rPr>
                        </m:ctrlPr>
                      </m:sSubPr>
                      <m:e>
                        <m:acc>
                          <m:accPr>
                            <m:chr m:val="̂"/>
                            <m:ctrlPr>
                              <a:rPr lang="tr-TR" sz="1100" b="1" i="1">
                                <a:latin typeface="Cambria Math" panose="02040503050406030204" pitchFamily="18" charset="0"/>
                              </a:rPr>
                            </m:ctrlPr>
                          </m:accPr>
                          <m:e>
                            <m:r>
                              <a:rPr lang="tr-TR" sz="1100" b="1" i="1">
                                <a:latin typeface="Cambria Math" panose="02040503050406030204" pitchFamily="18" charset="0"/>
                              </a:rPr>
                              <m:t>𝒚</m:t>
                            </m:r>
                          </m:e>
                        </m:acc>
                      </m:e>
                      <m:sub>
                        <m:r>
                          <a:rPr lang="tr-TR" sz="1100" b="1" i="1">
                            <a:latin typeface="Cambria Math" panose="02040503050406030204" pitchFamily="18" charset="0"/>
                          </a:rPr>
                          <m:t>𝒊</m:t>
                        </m:r>
                      </m:sub>
                    </m:sSub>
                    <m:r>
                      <a:rPr lang="tr-TR" sz="1100" b="1" i="1" smtClean="0">
                        <a:latin typeface="Cambria Math" panose="02040503050406030204" pitchFamily="18" charset="0"/>
                      </a:rPr>
                      <m:t> </m:t>
                    </m:r>
                    <m:r>
                      <a:rPr lang="tr-TR" sz="1100" b="1" i="1" smtClean="0">
                        <a:latin typeface="Cambria Math" panose="02040503050406030204" pitchFamily="18" charset="0"/>
                        <a:ea typeface="Cambria Math" panose="02040503050406030204" pitchFamily="18" charset="0"/>
                      </a:rPr>
                      <m:t>∈ </m:t>
                    </m:r>
                    <m:d>
                      <m:dPr>
                        <m:begChr m:val="{"/>
                        <m:endChr m:val="}"/>
                        <m:ctrlPr>
                          <a:rPr lang="tr-TR" sz="1100" b="1" i="1" smtClean="0">
                            <a:latin typeface="Cambria Math" panose="02040503050406030204" pitchFamily="18" charset="0"/>
                            <a:ea typeface="Cambria Math" panose="02040503050406030204" pitchFamily="18" charset="0"/>
                          </a:rPr>
                        </m:ctrlPr>
                      </m:dPr>
                      <m:e>
                        <m:r>
                          <a:rPr lang="tr-TR" sz="1100" b="1" i="1" smtClean="0">
                            <a:latin typeface="Cambria Math" panose="02040503050406030204" pitchFamily="18" charset="0"/>
                            <a:ea typeface="Cambria Math" panose="02040503050406030204" pitchFamily="18" charset="0"/>
                          </a:rPr>
                          <m:t>𝟎</m:t>
                        </m:r>
                        <m:r>
                          <a:rPr lang="tr-TR" sz="1100" b="1" i="1" smtClean="0">
                            <a:latin typeface="Cambria Math" panose="02040503050406030204" pitchFamily="18" charset="0"/>
                            <a:ea typeface="Cambria Math" panose="02040503050406030204" pitchFamily="18" charset="0"/>
                          </a:rPr>
                          <m:t>, </m:t>
                        </m:r>
                        <m:r>
                          <a:rPr lang="tr-TR" sz="1100" b="1" i="1" smtClean="0">
                            <a:latin typeface="Cambria Math" panose="02040503050406030204" pitchFamily="18" charset="0"/>
                            <a:ea typeface="Cambria Math" panose="02040503050406030204" pitchFamily="18" charset="0"/>
                          </a:rPr>
                          <m:t>𝟏</m:t>
                        </m:r>
                      </m:e>
                    </m:d>
                  </m:oMath>
                </a14:m>
                <a:r>
                  <a:rPr lang="tr-TR" sz="1100" b="1" dirty="0"/>
                  <a:t>)</a:t>
                </a:r>
              </a:p>
              <a:p>
                <a:pPr marL="0" indent="0">
                  <a:buNone/>
                </a:pPr>
                <a14:m>
                  <m:oMathPara xmlns:m="http://schemas.openxmlformats.org/officeDocument/2006/math">
                    <m:oMathParaPr>
                      <m:jc m:val="centerGroup"/>
                    </m:oMathParaPr>
                    <m:oMath xmlns:m="http://schemas.openxmlformats.org/officeDocument/2006/math">
                      <m:r>
                        <a:rPr lang="tr-TR" sz="1300" b="0" i="1" smtClean="0">
                          <a:latin typeface="Cambria Math" panose="02040503050406030204" pitchFamily="18" charset="0"/>
                        </a:rPr>
                        <m:t>𝐵</m:t>
                      </m:r>
                      <m:r>
                        <a:rPr lang="tr-TR" sz="1300" i="1">
                          <a:latin typeface="Cambria Math" panose="02040503050406030204" pitchFamily="18" charset="0"/>
                        </a:rPr>
                        <m:t>𝐶𝐸</m:t>
                      </m:r>
                      <m:r>
                        <a:rPr lang="tr-TR" sz="1300" i="1">
                          <a:latin typeface="Cambria Math" panose="02040503050406030204" pitchFamily="18" charset="0"/>
                        </a:rPr>
                        <m:t> =−</m:t>
                      </m:r>
                      <m:f>
                        <m:fPr>
                          <m:ctrlPr>
                            <a:rPr lang="tr-TR" sz="1300" i="1">
                              <a:latin typeface="Cambria Math" panose="02040503050406030204" pitchFamily="18" charset="0"/>
                            </a:rPr>
                          </m:ctrlPr>
                        </m:fPr>
                        <m:num>
                          <m:r>
                            <a:rPr lang="tr-TR" sz="1300" i="1">
                              <a:latin typeface="Cambria Math" panose="02040503050406030204" pitchFamily="18" charset="0"/>
                            </a:rPr>
                            <m:t>1</m:t>
                          </m:r>
                        </m:num>
                        <m:den>
                          <m:r>
                            <a:rPr lang="tr-TR" sz="1300" i="1">
                              <a:latin typeface="Cambria Math" panose="02040503050406030204" pitchFamily="18" charset="0"/>
                            </a:rPr>
                            <m:t>𝑚</m:t>
                          </m:r>
                        </m:den>
                      </m:f>
                      <m:nary>
                        <m:naryPr>
                          <m:chr m:val="∑"/>
                          <m:limLoc m:val="undOvr"/>
                          <m:ctrlPr>
                            <a:rPr lang="tr-TR" sz="1300" i="1">
                              <a:latin typeface="Cambria Math" panose="02040503050406030204" pitchFamily="18" charset="0"/>
                            </a:rPr>
                          </m:ctrlPr>
                        </m:naryPr>
                        <m:sub>
                          <m:r>
                            <a:rPr lang="tr-TR" sz="1300" i="1">
                              <a:latin typeface="Cambria Math" panose="02040503050406030204" pitchFamily="18" charset="0"/>
                            </a:rPr>
                            <m:t>𝑖</m:t>
                          </m:r>
                          <m:r>
                            <a:rPr lang="tr-TR" sz="1300" i="1">
                              <a:latin typeface="Cambria Math" panose="02040503050406030204" pitchFamily="18" charset="0"/>
                            </a:rPr>
                            <m:t>=1</m:t>
                          </m:r>
                        </m:sub>
                        <m:sup>
                          <m:r>
                            <a:rPr lang="tr-TR" sz="1300" i="1">
                              <a:latin typeface="Cambria Math" panose="02040503050406030204" pitchFamily="18" charset="0"/>
                            </a:rPr>
                            <m:t>𝑚</m:t>
                          </m:r>
                        </m:sup>
                        <m:e>
                          <m:nary>
                            <m:naryPr>
                              <m:chr m:val="∑"/>
                              <m:limLoc m:val="undOvr"/>
                              <m:ctrlPr>
                                <a:rPr lang="tr-TR" sz="1300" i="1">
                                  <a:latin typeface="Cambria Math" panose="02040503050406030204" pitchFamily="18" charset="0"/>
                                </a:rPr>
                              </m:ctrlPr>
                            </m:naryPr>
                            <m:sub>
                              <m:r>
                                <m:rPr>
                                  <m:brk/>
                                </m:rPr>
                                <a:rPr lang="tr-TR" sz="1300" i="1">
                                  <a:latin typeface="Cambria Math" panose="02040503050406030204" pitchFamily="18" charset="0"/>
                                </a:rPr>
                                <m:t>𝑐</m:t>
                              </m:r>
                              <m:r>
                                <a:rPr lang="tr-TR" sz="1300" i="1">
                                  <a:latin typeface="Cambria Math" panose="02040503050406030204" pitchFamily="18" charset="0"/>
                                </a:rPr>
                                <m:t>=1</m:t>
                              </m:r>
                            </m:sub>
                            <m:sup>
                              <m:r>
                                <a:rPr lang="tr-TR" sz="1300" b="0" i="1" smtClean="0">
                                  <a:latin typeface="Cambria Math" panose="02040503050406030204" pitchFamily="18" charset="0"/>
                                </a:rPr>
                                <m:t>2</m:t>
                              </m:r>
                            </m:sup>
                            <m:e>
                              <m:sSub>
                                <m:sSubPr>
                                  <m:ctrlPr>
                                    <a:rPr lang="tr-TR" sz="1300" i="1">
                                      <a:latin typeface="Cambria Math" panose="02040503050406030204" pitchFamily="18" charset="0"/>
                                    </a:rPr>
                                  </m:ctrlPr>
                                </m:sSubPr>
                                <m:e>
                                  <m:r>
                                    <a:rPr lang="tr-TR" sz="1300" i="1">
                                      <a:latin typeface="Cambria Math" panose="02040503050406030204" pitchFamily="18" charset="0"/>
                                    </a:rPr>
                                    <m:t>𝑦</m:t>
                                  </m:r>
                                </m:e>
                                <m:sub>
                                  <m:r>
                                    <a:rPr lang="tr-TR" sz="1300" i="1">
                                      <a:latin typeface="Cambria Math" panose="02040503050406030204" pitchFamily="18" charset="0"/>
                                    </a:rPr>
                                    <m:t>𝑖</m:t>
                                  </m:r>
                                </m:sub>
                              </m:sSub>
                              <m:r>
                                <a:rPr lang="tr-TR" sz="1300" i="1">
                                  <a:latin typeface="Cambria Math" panose="02040503050406030204" pitchFamily="18" charset="0"/>
                                </a:rPr>
                                <m:t>𝑐</m:t>
                              </m:r>
                              <m:r>
                                <a:rPr lang="tr-TR" sz="1300" i="1">
                                  <a:latin typeface="Cambria Math" panose="02040503050406030204" pitchFamily="18" charset="0"/>
                                </a:rPr>
                                <m:t> </m:t>
                              </m:r>
                              <m:r>
                                <m:rPr>
                                  <m:sty m:val="p"/>
                                </m:rPr>
                                <a:rPr lang="tr-TR" sz="1300">
                                  <a:latin typeface="Cambria Math" panose="02040503050406030204" pitchFamily="18" charset="0"/>
                                </a:rPr>
                                <m:t>log</m:t>
                              </m:r>
                              <m:r>
                                <a:rPr lang="tr-TR" sz="1300" i="1">
                                  <a:latin typeface="Cambria Math" panose="02040503050406030204" pitchFamily="18" charset="0"/>
                                </a:rPr>
                                <m:t>⁡(</m:t>
                              </m:r>
                              <m:sSub>
                                <m:sSubPr>
                                  <m:ctrlPr>
                                    <a:rPr lang="tr-TR" sz="1300" i="1">
                                      <a:latin typeface="Cambria Math" panose="02040503050406030204" pitchFamily="18" charset="0"/>
                                    </a:rPr>
                                  </m:ctrlPr>
                                </m:sSubPr>
                                <m:e>
                                  <m:acc>
                                    <m:accPr>
                                      <m:chr m:val="̂"/>
                                      <m:ctrlPr>
                                        <a:rPr lang="tr-TR" sz="1300" i="1">
                                          <a:latin typeface="Cambria Math" panose="02040503050406030204" pitchFamily="18" charset="0"/>
                                        </a:rPr>
                                      </m:ctrlPr>
                                    </m:accPr>
                                    <m:e>
                                      <m:r>
                                        <a:rPr lang="tr-TR" sz="1300" i="1">
                                          <a:latin typeface="Cambria Math" panose="02040503050406030204" pitchFamily="18" charset="0"/>
                                        </a:rPr>
                                        <m:t>𝑦</m:t>
                                      </m:r>
                                    </m:e>
                                  </m:acc>
                                </m:e>
                                <m:sub>
                                  <m:r>
                                    <a:rPr lang="tr-TR" sz="1300" i="1">
                                      <a:latin typeface="Cambria Math" panose="02040503050406030204" pitchFamily="18" charset="0"/>
                                    </a:rPr>
                                    <m:t>𝑖</m:t>
                                  </m:r>
                                </m:sub>
                              </m:sSub>
                              <m:r>
                                <a:rPr lang="tr-TR" sz="1300" i="1">
                                  <a:latin typeface="Cambria Math" panose="02040503050406030204" pitchFamily="18" charset="0"/>
                                </a:rPr>
                                <m:t>𝑐</m:t>
                              </m:r>
                              <m:r>
                                <a:rPr lang="tr-TR" sz="1300" i="1">
                                  <a:latin typeface="Cambria Math" panose="02040503050406030204" pitchFamily="18" charset="0"/>
                                </a:rPr>
                                <m:t>)</m:t>
                              </m:r>
                            </m:e>
                          </m:nary>
                        </m:e>
                      </m:nary>
                    </m:oMath>
                  </m:oMathPara>
                </a14:m>
                <a:endParaRPr lang="tr-TR" sz="1300" b="0" dirty="0"/>
              </a:p>
              <a:p>
                <a:pPr marL="0" indent="0">
                  <a:buNone/>
                </a:pPr>
                <a14:m>
                  <m:oMathPara xmlns:m="http://schemas.openxmlformats.org/officeDocument/2006/math">
                    <m:oMathParaPr>
                      <m:jc m:val="centerGroup"/>
                    </m:oMathParaPr>
                    <m:oMath xmlns:m="http://schemas.openxmlformats.org/officeDocument/2006/math">
                      <m:sSub>
                        <m:sSubPr>
                          <m:ctrlPr>
                            <a:rPr lang="tr-TR" sz="1300" b="0" i="1" smtClean="0">
                              <a:latin typeface="Cambria Math" panose="02040503050406030204" pitchFamily="18" charset="0"/>
                            </a:rPr>
                          </m:ctrlPr>
                        </m:sSubPr>
                        <m:e>
                          <m:r>
                            <a:rPr lang="tr-TR" sz="1300" b="0" i="1" smtClean="0">
                              <a:latin typeface="Cambria Math" panose="02040503050406030204" pitchFamily="18" charset="0"/>
                            </a:rPr>
                            <m:t>𝐵𝐶𝐸</m:t>
                          </m:r>
                        </m:e>
                        <m:sub>
                          <m:r>
                            <a:rPr lang="tr-TR" sz="1300" b="0" i="1" smtClean="0">
                              <a:latin typeface="Cambria Math" panose="02040503050406030204" pitchFamily="18" charset="0"/>
                            </a:rPr>
                            <m:t>𝑖</m:t>
                          </m:r>
                        </m:sub>
                      </m:sSub>
                      <m:r>
                        <a:rPr lang="tr-TR" sz="1300" b="0" i="1" smtClean="0">
                          <a:latin typeface="Cambria Math" panose="02040503050406030204" pitchFamily="18" charset="0"/>
                        </a:rPr>
                        <m:t>=</m:t>
                      </m:r>
                      <m:d>
                        <m:dPr>
                          <m:begChr m:val="{"/>
                          <m:endChr m:val=""/>
                          <m:ctrlPr>
                            <a:rPr lang="tr-TR" sz="1300" b="0" i="1" smtClean="0">
                              <a:latin typeface="Cambria Math" panose="02040503050406030204" pitchFamily="18" charset="0"/>
                            </a:rPr>
                          </m:ctrlPr>
                        </m:dPr>
                        <m:e>
                          <m:eqArr>
                            <m:eqArrPr>
                              <m:ctrlPr>
                                <a:rPr lang="tr-TR" sz="1300" b="0" i="1" smtClean="0">
                                  <a:latin typeface="Cambria Math" panose="02040503050406030204" pitchFamily="18" charset="0"/>
                                </a:rPr>
                              </m:ctrlPr>
                            </m:eqArrPr>
                            <m:e>
                              <m:r>
                                <a:rPr lang="tr-TR" sz="1300" b="0" i="1" smtClean="0">
                                  <a:latin typeface="Cambria Math" panose="02040503050406030204" pitchFamily="18" charset="0"/>
                                </a:rPr>
                                <m:t>−&amp;</m:t>
                              </m:r>
                              <m:r>
                                <a:rPr lang="tr-TR" sz="1300" b="0" i="1" smtClean="0">
                                  <a:latin typeface="Cambria Math" panose="02040503050406030204" pitchFamily="18" charset="0"/>
                                </a:rPr>
                                <m:t>𝑥𝑙𝑜𝑔</m:t>
                              </m:r>
                              <m:r>
                                <a:rPr lang="tr-TR" sz="1300" b="0" i="1" smtClean="0">
                                  <a:latin typeface="Cambria Math" panose="02040503050406030204" pitchFamily="18" charset="0"/>
                                </a:rPr>
                                <m:t>(</m:t>
                              </m:r>
                              <m:sSub>
                                <m:sSubPr>
                                  <m:ctrlPr>
                                    <a:rPr lang="tr-TR" sz="1300" i="1">
                                      <a:latin typeface="Cambria Math" panose="02040503050406030204" pitchFamily="18" charset="0"/>
                                    </a:rPr>
                                  </m:ctrlPr>
                                </m:sSubPr>
                                <m:e>
                                  <m:acc>
                                    <m:accPr>
                                      <m:chr m:val="̂"/>
                                      <m:ctrlPr>
                                        <a:rPr lang="tr-TR" sz="1300" i="1">
                                          <a:latin typeface="Cambria Math" panose="02040503050406030204" pitchFamily="18" charset="0"/>
                                        </a:rPr>
                                      </m:ctrlPr>
                                    </m:accPr>
                                    <m:e>
                                      <m:r>
                                        <a:rPr lang="tr-TR" sz="1300" i="1">
                                          <a:latin typeface="Cambria Math" panose="02040503050406030204" pitchFamily="18" charset="0"/>
                                        </a:rPr>
                                        <m:t>𝑦</m:t>
                                      </m:r>
                                    </m:e>
                                  </m:acc>
                                </m:e>
                                <m:sub>
                                  <m:r>
                                    <a:rPr lang="tr-TR" sz="1300" i="1">
                                      <a:latin typeface="Cambria Math" panose="02040503050406030204" pitchFamily="18" charset="0"/>
                                    </a:rPr>
                                    <m:t>𝑖</m:t>
                                  </m:r>
                                </m:sub>
                              </m:sSub>
                              <m:r>
                                <a:rPr lang="tr-TR" sz="1300" i="1">
                                  <a:latin typeface="Cambria Math" panose="02040503050406030204" pitchFamily="18" charset="0"/>
                                </a:rPr>
                                <m:t>)</m:t>
                              </m:r>
                              <m:r>
                                <a:rPr lang="tr-TR" sz="1300" b="0" i="1" smtClean="0">
                                  <a:latin typeface="Cambria Math" panose="02040503050406030204" pitchFamily="18" charset="0"/>
                                </a:rPr>
                                <m:t>,  </m:t>
                              </m:r>
                              <m:sSub>
                                <m:sSubPr>
                                  <m:ctrlPr>
                                    <a:rPr lang="tr-TR" sz="1300" i="1">
                                      <a:latin typeface="Cambria Math" panose="02040503050406030204" pitchFamily="18" charset="0"/>
                                    </a:rPr>
                                  </m:ctrlPr>
                                </m:sSubPr>
                                <m:e>
                                  <m:r>
                                    <a:rPr lang="tr-TR" sz="1300" i="1">
                                      <a:latin typeface="Cambria Math" panose="02040503050406030204" pitchFamily="18" charset="0"/>
                                    </a:rPr>
                                    <m:t>𝑦</m:t>
                                  </m:r>
                                </m:e>
                                <m:sub>
                                  <m:r>
                                    <a:rPr lang="tr-TR" sz="1300" i="1">
                                      <a:latin typeface="Cambria Math" panose="02040503050406030204" pitchFamily="18" charset="0"/>
                                    </a:rPr>
                                    <m:t>𝑖</m:t>
                                  </m:r>
                                </m:sub>
                              </m:sSub>
                              <m:r>
                                <a:rPr lang="tr-TR" sz="1300" b="0" i="1" smtClean="0">
                                  <a:latin typeface="Cambria Math" panose="02040503050406030204" pitchFamily="18" charset="0"/>
                                </a:rPr>
                                <m:t>=1</m:t>
                              </m:r>
                            </m:e>
                            <m:e>
                              <m:r>
                                <a:rPr lang="tr-TR" sz="1300" b="0" i="1" smtClean="0">
                                  <a:latin typeface="Cambria Math" panose="02040503050406030204" pitchFamily="18" charset="0"/>
                                </a:rPr>
                                <m:t>−</m:t>
                              </m:r>
                              <m:func>
                                <m:funcPr>
                                  <m:ctrlPr>
                                    <a:rPr lang="tr-TR" sz="1300" i="1">
                                      <a:latin typeface="Cambria Math" panose="02040503050406030204" pitchFamily="18" charset="0"/>
                                    </a:rPr>
                                  </m:ctrlPr>
                                </m:funcPr>
                                <m:fName>
                                  <m:r>
                                    <m:rPr>
                                      <m:sty m:val="p"/>
                                    </m:rPr>
                                    <a:rPr lang="tr-TR" sz="1300">
                                      <a:latin typeface="Cambria Math" panose="02040503050406030204" pitchFamily="18" charset="0"/>
                                    </a:rPr>
                                    <m:t>log</m:t>
                                  </m:r>
                                </m:fName>
                                <m:e>
                                  <m:d>
                                    <m:dPr>
                                      <m:ctrlPr>
                                        <a:rPr lang="tr-TR" sz="1300" i="1">
                                          <a:latin typeface="Cambria Math" panose="02040503050406030204" pitchFamily="18" charset="0"/>
                                        </a:rPr>
                                      </m:ctrlPr>
                                    </m:dPr>
                                    <m:e>
                                      <m:r>
                                        <a:rPr lang="tr-TR" sz="1300" i="1">
                                          <a:latin typeface="Cambria Math" panose="02040503050406030204" pitchFamily="18" charset="0"/>
                                        </a:rPr>
                                        <m:t>1 −</m:t>
                                      </m:r>
                                      <m:sSub>
                                        <m:sSubPr>
                                          <m:ctrlPr>
                                            <a:rPr lang="tr-TR" sz="1300" i="1">
                                              <a:latin typeface="Cambria Math" panose="02040503050406030204" pitchFamily="18" charset="0"/>
                                            </a:rPr>
                                          </m:ctrlPr>
                                        </m:sSubPr>
                                        <m:e>
                                          <m:acc>
                                            <m:accPr>
                                              <m:chr m:val="̂"/>
                                              <m:ctrlPr>
                                                <a:rPr lang="tr-TR" sz="1300" i="1">
                                                  <a:latin typeface="Cambria Math" panose="02040503050406030204" pitchFamily="18" charset="0"/>
                                                </a:rPr>
                                              </m:ctrlPr>
                                            </m:accPr>
                                            <m:e>
                                              <m:r>
                                                <a:rPr lang="tr-TR" sz="1300" i="1">
                                                  <a:latin typeface="Cambria Math" panose="02040503050406030204" pitchFamily="18" charset="0"/>
                                                </a:rPr>
                                                <m:t>𝑦</m:t>
                                              </m:r>
                                            </m:e>
                                          </m:acc>
                                        </m:e>
                                        <m:sub>
                                          <m:r>
                                            <a:rPr lang="tr-TR" sz="1300" i="1">
                                              <a:latin typeface="Cambria Math" panose="02040503050406030204" pitchFamily="18" charset="0"/>
                                            </a:rPr>
                                            <m:t>𝑖</m:t>
                                          </m:r>
                                        </m:sub>
                                      </m:sSub>
                                    </m:e>
                                  </m:d>
                                </m:e>
                              </m:func>
                              <m:r>
                                <a:rPr lang="tr-TR" sz="1300" b="0" i="1" smtClean="0">
                                  <a:latin typeface="Cambria Math" panose="02040503050406030204" pitchFamily="18" charset="0"/>
                                </a:rPr>
                                <m:t>,  </m:t>
                              </m:r>
                              <m:sSub>
                                <m:sSubPr>
                                  <m:ctrlPr>
                                    <a:rPr lang="tr-TR" sz="1300" i="1">
                                      <a:latin typeface="Cambria Math" panose="02040503050406030204" pitchFamily="18" charset="0"/>
                                    </a:rPr>
                                  </m:ctrlPr>
                                </m:sSubPr>
                                <m:e>
                                  <m:r>
                                    <a:rPr lang="tr-TR" sz="1300" i="1">
                                      <a:latin typeface="Cambria Math" panose="02040503050406030204" pitchFamily="18" charset="0"/>
                                    </a:rPr>
                                    <m:t>𝑦</m:t>
                                  </m:r>
                                </m:e>
                                <m:sub>
                                  <m:r>
                                    <a:rPr lang="tr-TR" sz="1300" i="1">
                                      <a:latin typeface="Cambria Math" panose="02040503050406030204" pitchFamily="18" charset="0"/>
                                    </a:rPr>
                                    <m:t>𝑖</m:t>
                                  </m:r>
                                </m:sub>
                              </m:sSub>
                              <m:r>
                                <a:rPr lang="tr-TR" sz="1300" b="0" i="1" smtClean="0">
                                  <a:latin typeface="Cambria Math" panose="02040503050406030204" pitchFamily="18" charset="0"/>
                                </a:rPr>
                                <m:t>=0</m:t>
                              </m:r>
                            </m:e>
                          </m:eqArr>
                        </m:e>
                      </m:d>
                    </m:oMath>
                  </m:oMathPara>
                </a14:m>
                <a:br>
                  <a:rPr lang="tr-TR" sz="1300" b="0" dirty="0"/>
                </a:br>
                <a:endParaRPr lang="tr-TR" sz="1300" b="0" dirty="0"/>
              </a:p>
              <a:p>
                <a:pPr marL="0" indent="0">
                  <a:buNone/>
                </a:pPr>
                <a14:m>
                  <m:oMathPara xmlns:m="http://schemas.openxmlformats.org/officeDocument/2006/math">
                    <m:oMathParaPr>
                      <m:jc m:val="centerGroup"/>
                    </m:oMathParaPr>
                    <m:oMath xmlns:m="http://schemas.openxmlformats.org/officeDocument/2006/math">
                      <m:r>
                        <a:rPr lang="tr-TR" sz="1300" i="1">
                          <a:latin typeface="Cambria Math" panose="02040503050406030204" pitchFamily="18" charset="0"/>
                        </a:rPr>
                        <m:t>𝐵𝐶𝐸</m:t>
                      </m:r>
                      <m:r>
                        <a:rPr lang="tr-TR" sz="1300" i="1">
                          <a:latin typeface="Cambria Math" panose="02040503050406030204" pitchFamily="18" charset="0"/>
                        </a:rPr>
                        <m:t> =−</m:t>
                      </m:r>
                      <m:f>
                        <m:fPr>
                          <m:ctrlPr>
                            <a:rPr lang="tr-TR" sz="1300" i="1">
                              <a:latin typeface="Cambria Math" panose="02040503050406030204" pitchFamily="18" charset="0"/>
                            </a:rPr>
                          </m:ctrlPr>
                        </m:fPr>
                        <m:num>
                          <m:r>
                            <a:rPr lang="tr-TR" sz="1300" i="1">
                              <a:latin typeface="Cambria Math" panose="02040503050406030204" pitchFamily="18" charset="0"/>
                            </a:rPr>
                            <m:t>1</m:t>
                          </m:r>
                        </m:num>
                        <m:den>
                          <m:r>
                            <a:rPr lang="tr-TR" sz="1300" i="1">
                              <a:latin typeface="Cambria Math" panose="02040503050406030204" pitchFamily="18" charset="0"/>
                            </a:rPr>
                            <m:t>𝑚</m:t>
                          </m:r>
                        </m:den>
                      </m:f>
                      <m:nary>
                        <m:naryPr>
                          <m:chr m:val="∑"/>
                          <m:limLoc m:val="undOvr"/>
                          <m:ctrlPr>
                            <a:rPr lang="tr-TR" sz="1300" i="1">
                              <a:latin typeface="Cambria Math" panose="02040503050406030204" pitchFamily="18" charset="0"/>
                            </a:rPr>
                          </m:ctrlPr>
                        </m:naryPr>
                        <m:sub>
                          <m:r>
                            <a:rPr lang="tr-TR" sz="1300" i="1">
                              <a:latin typeface="Cambria Math" panose="02040503050406030204" pitchFamily="18" charset="0"/>
                            </a:rPr>
                            <m:t>𝑖</m:t>
                          </m:r>
                          <m:r>
                            <a:rPr lang="tr-TR" sz="1300" i="1">
                              <a:latin typeface="Cambria Math" panose="02040503050406030204" pitchFamily="18" charset="0"/>
                            </a:rPr>
                            <m:t>=1</m:t>
                          </m:r>
                        </m:sub>
                        <m:sup>
                          <m:r>
                            <a:rPr lang="tr-TR" sz="1300" i="1">
                              <a:latin typeface="Cambria Math" panose="02040503050406030204" pitchFamily="18" charset="0"/>
                            </a:rPr>
                            <m:t>𝑚</m:t>
                          </m:r>
                        </m:sup>
                        <m:e>
                          <m:sSub>
                            <m:sSubPr>
                              <m:ctrlPr>
                                <a:rPr lang="tr-TR" sz="1300" i="1">
                                  <a:latin typeface="Cambria Math" panose="02040503050406030204" pitchFamily="18" charset="0"/>
                                </a:rPr>
                              </m:ctrlPr>
                            </m:sSubPr>
                            <m:e>
                              <m:r>
                                <a:rPr lang="tr-TR" sz="1300" i="1">
                                  <a:latin typeface="Cambria Math" panose="02040503050406030204" pitchFamily="18" charset="0"/>
                                </a:rPr>
                                <m:t>𝑦</m:t>
                              </m:r>
                            </m:e>
                            <m:sub>
                              <m:r>
                                <a:rPr lang="tr-TR" sz="1300" i="1">
                                  <a:latin typeface="Cambria Math" panose="02040503050406030204" pitchFamily="18" charset="0"/>
                                </a:rPr>
                                <m:t>𝑖</m:t>
                              </m:r>
                            </m:sub>
                          </m:sSub>
                          <m:func>
                            <m:funcPr>
                              <m:ctrlPr>
                                <a:rPr lang="tr-TR" sz="1300" b="0" i="1" smtClean="0">
                                  <a:latin typeface="Cambria Math" panose="02040503050406030204" pitchFamily="18" charset="0"/>
                                </a:rPr>
                              </m:ctrlPr>
                            </m:funcPr>
                            <m:fName>
                              <m:r>
                                <m:rPr>
                                  <m:sty m:val="p"/>
                                </m:rPr>
                                <a:rPr lang="tr-TR" sz="1300" b="0" i="0" smtClean="0">
                                  <a:latin typeface="Cambria Math" panose="02040503050406030204" pitchFamily="18" charset="0"/>
                                </a:rPr>
                                <m:t>log</m:t>
                              </m:r>
                            </m:fName>
                            <m:e>
                              <m:d>
                                <m:dPr>
                                  <m:ctrlPr>
                                    <a:rPr lang="tr-TR" sz="1300" b="0" i="1" smtClean="0">
                                      <a:latin typeface="Cambria Math" panose="02040503050406030204" pitchFamily="18" charset="0"/>
                                    </a:rPr>
                                  </m:ctrlPr>
                                </m:dPr>
                                <m:e>
                                  <m:sSub>
                                    <m:sSubPr>
                                      <m:ctrlPr>
                                        <a:rPr lang="tr-TR" sz="1300" i="1">
                                          <a:latin typeface="Cambria Math" panose="02040503050406030204" pitchFamily="18" charset="0"/>
                                        </a:rPr>
                                      </m:ctrlPr>
                                    </m:sSubPr>
                                    <m:e>
                                      <m:acc>
                                        <m:accPr>
                                          <m:chr m:val="̂"/>
                                          <m:ctrlPr>
                                            <a:rPr lang="tr-TR" sz="1300" i="1">
                                              <a:latin typeface="Cambria Math" panose="02040503050406030204" pitchFamily="18" charset="0"/>
                                            </a:rPr>
                                          </m:ctrlPr>
                                        </m:accPr>
                                        <m:e>
                                          <m:r>
                                            <a:rPr lang="tr-TR" sz="1300" i="1">
                                              <a:latin typeface="Cambria Math" panose="02040503050406030204" pitchFamily="18" charset="0"/>
                                            </a:rPr>
                                            <m:t>𝑦</m:t>
                                          </m:r>
                                        </m:e>
                                      </m:acc>
                                    </m:e>
                                    <m:sub>
                                      <m:r>
                                        <a:rPr lang="tr-TR" sz="1300" i="1">
                                          <a:latin typeface="Cambria Math" panose="02040503050406030204" pitchFamily="18" charset="0"/>
                                        </a:rPr>
                                        <m:t>𝑖</m:t>
                                      </m:r>
                                    </m:sub>
                                  </m:sSub>
                                </m:e>
                              </m:d>
                            </m:e>
                          </m:func>
                          <m:r>
                            <a:rPr lang="tr-TR" sz="1300" b="0" i="1" smtClean="0">
                              <a:latin typeface="Cambria Math" panose="02040503050406030204" pitchFamily="18" charset="0"/>
                            </a:rPr>
                            <m:t>+</m:t>
                          </m:r>
                          <m:sSub>
                            <m:sSubPr>
                              <m:ctrlPr>
                                <a:rPr lang="tr-TR" sz="1300" i="1">
                                  <a:latin typeface="Cambria Math" panose="02040503050406030204" pitchFamily="18" charset="0"/>
                                </a:rPr>
                              </m:ctrlPr>
                            </m:sSubPr>
                            <m:e>
                              <m:r>
                                <a:rPr lang="tr-TR" sz="1300" b="0" i="1" smtClean="0">
                                  <a:latin typeface="Cambria Math" panose="02040503050406030204" pitchFamily="18" charset="0"/>
                                </a:rPr>
                                <m:t>(1 − </m:t>
                              </m:r>
                              <m:r>
                                <a:rPr lang="tr-TR" sz="1300" i="1">
                                  <a:latin typeface="Cambria Math" panose="02040503050406030204" pitchFamily="18" charset="0"/>
                                </a:rPr>
                                <m:t>𝑦</m:t>
                              </m:r>
                            </m:e>
                            <m:sub>
                              <m:r>
                                <a:rPr lang="tr-TR" sz="1300" i="1">
                                  <a:latin typeface="Cambria Math" panose="02040503050406030204" pitchFamily="18" charset="0"/>
                                </a:rPr>
                                <m:t>𝑖</m:t>
                              </m:r>
                            </m:sub>
                          </m:sSub>
                          <m:r>
                            <a:rPr lang="tr-TR" sz="1300" b="0" i="1" smtClean="0">
                              <a:latin typeface="Cambria Math" panose="02040503050406030204" pitchFamily="18" charset="0"/>
                            </a:rPr>
                            <m:t>)</m:t>
                          </m:r>
                          <m:func>
                            <m:funcPr>
                              <m:ctrlPr>
                                <a:rPr lang="tr-TR" sz="1300" i="1">
                                  <a:latin typeface="Cambria Math" panose="02040503050406030204" pitchFamily="18" charset="0"/>
                                </a:rPr>
                              </m:ctrlPr>
                            </m:funcPr>
                            <m:fName>
                              <m:r>
                                <m:rPr>
                                  <m:sty m:val="p"/>
                                </m:rPr>
                                <a:rPr lang="tr-TR" sz="1300">
                                  <a:latin typeface="Cambria Math" panose="02040503050406030204" pitchFamily="18" charset="0"/>
                                </a:rPr>
                                <m:t>log</m:t>
                              </m:r>
                            </m:fName>
                            <m:e>
                              <m:d>
                                <m:dPr>
                                  <m:ctrlPr>
                                    <a:rPr lang="tr-TR" sz="1300" i="1">
                                      <a:latin typeface="Cambria Math" panose="02040503050406030204" pitchFamily="18" charset="0"/>
                                    </a:rPr>
                                  </m:ctrlPr>
                                </m:dPr>
                                <m:e>
                                  <m:r>
                                    <a:rPr lang="tr-TR" sz="1300" b="0" i="1" smtClean="0">
                                      <a:latin typeface="Cambria Math" panose="02040503050406030204" pitchFamily="18" charset="0"/>
                                    </a:rPr>
                                    <m:t>1 − </m:t>
                                  </m:r>
                                  <m:sSub>
                                    <m:sSubPr>
                                      <m:ctrlPr>
                                        <a:rPr lang="tr-TR" sz="1300" i="1">
                                          <a:latin typeface="Cambria Math" panose="02040503050406030204" pitchFamily="18" charset="0"/>
                                        </a:rPr>
                                      </m:ctrlPr>
                                    </m:sSubPr>
                                    <m:e>
                                      <m:acc>
                                        <m:accPr>
                                          <m:chr m:val="̂"/>
                                          <m:ctrlPr>
                                            <a:rPr lang="tr-TR" sz="1300" i="1">
                                              <a:latin typeface="Cambria Math" panose="02040503050406030204" pitchFamily="18" charset="0"/>
                                            </a:rPr>
                                          </m:ctrlPr>
                                        </m:accPr>
                                        <m:e>
                                          <m:r>
                                            <a:rPr lang="tr-TR" sz="1300" i="1">
                                              <a:latin typeface="Cambria Math" panose="02040503050406030204" pitchFamily="18" charset="0"/>
                                            </a:rPr>
                                            <m:t>𝑦</m:t>
                                          </m:r>
                                        </m:e>
                                      </m:acc>
                                    </m:e>
                                    <m:sub>
                                      <m:r>
                                        <a:rPr lang="tr-TR" sz="1300" i="1">
                                          <a:latin typeface="Cambria Math" panose="02040503050406030204" pitchFamily="18" charset="0"/>
                                        </a:rPr>
                                        <m:t>𝑖</m:t>
                                      </m:r>
                                    </m:sub>
                                  </m:sSub>
                                </m:e>
                              </m:d>
                            </m:e>
                          </m:func>
                        </m:e>
                      </m:nary>
                    </m:oMath>
                  </m:oMathPara>
                </a14:m>
                <a:br>
                  <a:rPr lang="tr-TR" sz="1300" b="0" dirty="0"/>
                </a:br>
                <a:endParaRPr lang="tr-TR" sz="1300" dirty="0"/>
              </a:p>
            </p:txBody>
          </p:sp>
        </mc:Choice>
        <mc:Fallback xmlns="">
          <p:sp>
            <p:nvSpPr>
              <p:cNvPr id="17" name="İçerik Yer Tutucusu 16"/>
              <p:cNvSpPr>
                <a:spLocks noGrp="1" noRot="1" noChangeAspect="1" noMove="1" noResize="1" noEditPoints="1" noAdjustHandles="1" noChangeArrowheads="1" noChangeShapeType="1" noTextEdit="1"/>
              </p:cNvSpPr>
              <p:nvPr>
                <p:ph idx="1"/>
              </p:nvPr>
            </p:nvSpPr>
            <p:spPr>
              <a:xfrm>
                <a:off x="4515536" y="503853"/>
                <a:ext cx="4323663" cy="5523213"/>
              </a:xfrm>
              <a:blipFill>
                <a:blip r:embed="rId3"/>
                <a:stretch>
                  <a:fillRect t="-8945" b="-12844"/>
                </a:stretch>
              </a:blipFill>
            </p:spPr>
            <p:txBody>
              <a:bodyPr/>
              <a:lstStyle/>
              <a:p>
                <a:r>
                  <a:rPr lang="tr-TR">
                    <a:noFill/>
                  </a:rPr>
                  <a:t> </a:t>
                </a:r>
              </a:p>
            </p:txBody>
          </p:sp>
        </mc:Fallback>
      </mc:AlternateContent>
      <p:pic>
        <p:nvPicPr>
          <p:cNvPr id="6" name="Resim 5">
            <a:extLst>
              <a:ext uri="{FF2B5EF4-FFF2-40B4-BE49-F238E27FC236}">
                <a16:creationId xmlns:a16="http://schemas.microsoft.com/office/drawing/2014/main" id="{7EF1088C-39B6-634D-B178-7B522B9EA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876" y="1016812"/>
            <a:ext cx="3506660" cy="4827069"/>
          </a:xfrm>
          <a:prstGeom prst="rect">
            <a:avLst/>
          </a:prstGeom>
        </p:spPr>
      </p:pic>
      <p:sp>
        <p:nvSpPr>
          <p:cNvPr id="7" name="Metin kutusu 6">
            <a:extLst>
              <a:ext uri="{FF2B5EF4-FFF2-40B4-BE49-F238E27FC236}">
                <a16:creationId xmlns:a16="http://schemas.microsoft.com/office/drawing/2014/main" id="{F543845F-A73E-B14A-ACD7-47A0C1C87C28}"/>
              </a:ext>
            </a:extLst>
          </p:cNvPr>
          <p:cNvSpPr txBox="1"/>
          <p:nvPr/>
        </p:nvSpPr>
        <p:spPr>
          <a:xfrm>
            <a:off x="8712024" y="3067776"/>
            <a:ext cx="2983351" cy="2092881"/>
          </a:xfrm>
          <a:prstGeom prst="rect">
            <a:avLst/>
          </a:prstGeom>
          <a:noFill/>
        </p:spPr>
        <p:txBody>
          <a:bodyPr wrap="square" rtlCol="0">
            <a:spAutoFit/>
          </a:bodyPr>
          <a:lstStyle/>
          <a:p>
            <a:r>
              <a:rPr lang="tr-TR" sz="1000" dirty="0"/>
              <a:t># </a:t>
            </a:r>
            <a:r>
              <a:rPr lang="tr-TR" sz="1000" dirty="0" err="1"/>
              <a:t>true</a:t>
            </a:r>
            <a:r>
              <a:rPr lang="tr-TR" sz="1000" dirty="0"/>
              <a:t>: </a:t>
            </a:r>
            <a:r>
              <a:rPr lang="tr-TR" sz="1000" dirty="0" err="1"/>
              <a:t>Array</a:t>
            </a:r>
            <a:r>
              <a:rPr lang="tr-TR" sz="1000" dirty="0"/>
              <a:t> of </a:t>
            </a:r>
            <a:r>
              <a:rPr lang="tr-TR" sz="1000" dirty="0" err="1"/>
              <a:t>true</a:t>
            </a:r>
            <a:r>
              <a:rPr lang="tr-TR" sz="1000" dirty="0"/>
              <a:t> </a:t>
            </a:r>
            <a:r>
              <a:rPr lang="tr-TR" sz="1000" dirty="0" err="1"/>
              <a:t>target</a:t>
            </a:r>
            <a:r>
              <a:rPr lang="tr-TR" sz="1000" dirty="0"/>
              <a:t> </a:t>
            </a:r>
            <a:r>
              <a:rPr lang="tr-TR" sz="1000" dirty="0" err="1"/>
              <a:t>variable</a:t>
            </a:r>
            <a:endParaRPr lang="tr-TR" sz="1000" dirty="0"/>
          </a:p>
          <a:p>
            <a:r>
              <a:rPr lang="tr-TR" sz="1000" dirty="0"/>
              <a:t># </a:t>
            </a:r>
            <a:r>
              <a:rPr lang="tr-TR" sz="1000" dirty="0" err="1"/>
              <a:t>pred</a:t>
            </a:r>
            <a:r>
              <a:rPr lang="tr-TR" sz="1000" dirty="0"/>
              <a:t>: </a:t>
            </a:r>
            <a:r>
              <a:rPr lang="tr-TR" sz="1000" dirty="0" err="1"/>
              <a:t>Array</a:t>
            </a:r>
            <a:r>
              <a:rPr lang="tr-TR" sz="1000" dirty="0"/>
              <a:t> of </a:t>
            </a:r>
            <a:r>
              <a:rPr lang="tr-TR" sz="1000" dirty="0" err="1"/>
              <a:t>predictions</a:t>
            </a:r>
            <a:endParaRPr lang="tr-TR" sz="1000" dirty="0"/>
          </a:p>
          <a:p>
            <a:endParaRPr lang="tr-TR" sz="1000" dirty="0"/>
          </a:p>
          <a:p>
            <a:r>
              <a:rPr lang="tr-TR" sz="1000" dirty="0"/>
              <a:t>def </a:t>
            </a:r>
            <a:r>
              <a:rPr lang="tr-TR" sz="1000" dirty="0" err="1"/>
              <a:t>mse</a:t>
            </a:r>
            <a:r>
              <a:rPr lang="tr-TR" sz="1000" dirty="0"/>
              <a:t>(</a:t>
            </a:r>
            <a:r>
              <a:rPr lang="tr-TR" sz="1000" dirty="0" err="1"/>
              <a:t>true</a:t>
            </a:r>
            <a:r>
              <a:rPr lang="tr-TR" sz="1000" dirty="0"/>
              <a:t>, </a:t>
            </a:r>
            <a:r>
              <a:rPr lang="tr-TR" sz="1000" dirty="0" err="1"/>
              <a:t>pred</a:t>
            </a:r>
            <a:r>
              <a:rPr lang="tr-TR" sz="1000" dirty="0"/>
              <a:t>): </a:t>
            </a:r>
          </a:p>
          <a:p>
            <a:r>
              <a:rPr lang="tr-TR" sz="1000" dirty="0"/>
              <a:t>    </a:t>
            </a:r>
            <a:r>
              <a:rPr lang="tr-TR" sz="1000" dirty="0" err="1"/>
              <a:t>return</a:t>
            </a:r>
            <a:r>
              <a:rPr lang="tr-TR" sz="1000" dirty="0"/>
              <a:t> </a:t>
            </a:r>
            <a:r>
              <a:rPr lang="tr-TR" sz="1000" dirty="0" err="1"/>
              <a:t>np.sum</a:t>
            </a:r>
            <a:r>
              <a:rPr lang="tr-TR" sz="1000" dirty="0"/>
              <a:t>((</a:t>
            </a:r>
            <a:r>
              <a:rPr lang="tr-TR" sz="1000" dirty="0" err="1"/>
              <a:t>true</a:t>
            </a:r>
            <a:r>
              <a:rPr lang="tr-TR" sz="1000" dirty="0"/>
              <a:t> - </a:t>
            </a:r>
            <a:r>
              <a:rPr lang="tr-TR" sz="1000" dirty="0" err="1"/>
              <a:t>pred</a:t>
            </a:r>
            <a:r>
              <a:rPr lang="tr-TR" sz="1000" dirty="0"/>
              <a:t>)**2)</a:t>
            </a:r>
          </a:p>
          <a:p>
            <a:r>
              <a:rPr lang="tr-TR" sz="1000" dirty="0"/>
              <a:t>    </a:t>
            </a:r>
          </a:p>
          <a:p>
            <a:r>
              <a:rPr lang="tr-TR" sz="1000" dirty="0"/>
              <a:t>def </a:t>
            </a:r>
            <a:r>
              <a:rPr lang="tr-TR" sz="1000" dirty="0" err="1"/>
              <a:t>mae</a:t>
            </a:r>
            <a:r>
              <a:rPr lang="tr-TR" sz="1000" dirty="0"/>
              <a:t>(</a:t>
            </a:r>
            <a:r>
              <a:rPr lang="tr-TR" sz="1000" dirty="0" err="1"/>
              <a:t>true</a:t>
            </a:r>
            <a:r>
              <a:rPr lang="tr-TR" sz="1000" dirty="0"/>
              <a:t>, </a:t>
            </a:r>
            <a:r>
              <a:rPr lang="tr-TR" sz="1000" dirty="0" err="1"/>
              <a:t>pred</a:t>
            </a:r>
            <a:r>
              <a:rPr lang="tr-TR" sz="1000" dirty="0"/>
              <a:t>):</a:t>
            </a:r>
          </a:p>
          <a:p>
            <a:r>
              <a:rPr lang="tr-TR" sz="1000" dirty="0"/>
              <a:t>    </a:t>
            </a:r>
            <a:r>
              <a:rPr lang="tr-TR" sz="1000" dirty="0" err="1"/>
              <a:t>return</a:t>
            </a:r>
            <a:r>
              <a:rPr lang="tr-TR" sz="1000" dirty="0"/>
              <a:t> </a:t>
            </a:r>
            <a:r>
              <a:rPr lang="tr-TR" sz="1000" dirty="0" err="1"/>
              <a:t>np.sum</a:t>
            </a:r>
            <a:r>
              <a:rPr lang="tr-TR" sz="1000" dirty="0"/>
              <a:t>(</a:t>
            </a:r>
            <a:r>
              <a:rPr lang="tr-TR" sz="1000" dirty="0" err="1"/>
              <a:t>np.abs</a:t>
            </a:r>
            <a:r>
              <a:rPr lang="tr-TR" sz="1000" dirty="0"/>
              <a:t>(</a:t>
            </a:r>
            <a:r>
              <a:rPr lang="tr-TR" sz="1000" dirty="0" err="1"/>
              <a:t>true</a:t>
            </a:r>
            <a:r>
              <a:rPr lang="tr-TR" sz="1000" dirty="0"/>
              <a:t> - </a:t>
            </a:r>
            <a:r>
              <a:rPr lang="tr-TR" sz="1000" dirty="0" err="1"/>
              <a:t>pred</a:t>
            </a:r>
            <a:r>
              <a:rPr lang="tr-TR" sz="1000" dirty="0"/>
              <a:t>))</a:t>
            </a:r>
          </a:p>
          <a:p>
            <a:r>
              <a:rPr lang="tr-TR" sz="1000" dirty="0"/>
              <a:t> </a:t>
            </a:r>
          </a:p>
          <a:p>
            <a:r>
              <a:rPr lang="tr-TR" sz="1000" dirty="0"/>
              <a:t> # </a:t>
            </a:r>
            <a:r>
              <a:rPr lang="tr-TR" sz="1000" dirty="0" err="1"/>
              <a:t>also</a:t>
            </a:r>
            <a:r>
              <a:rPr lang="tr-TR" sz="1000" dirty="0"/>
              <a:t> </a:t>
            </a:r>
            <a:r>
              <a:rPr lang="tr-TR" sz="1000" dirty="0" err="1"/>
              <a:t>available</a:t>
            </a:r>
            <a:r>
              <a:rPr lang="tr-TR" sz="1000" dirty="0"/>
              <a:t> in </a:t>
            </a:r>
            <a:r>
              <a:rPr lang="tr-TR" sz="1000" dirty="0" err="1"/>
              <a:t>sklearn</a:t>
            </a:r>
            <a:endParaRPr lang="tr-TR" sz="1000" dirty="0"/>
          </a:p>
          <a:p>
            <a:r>
              <a:rPr lang="tr-TR" sz="1000" dirty="0"/>
              <a:t> </a:t>
            </a:r>
          </a:p>
          <a:p>
            <a:r>
              <a:rPr lang="tr-TR" sz="1000" dirty="0"/>
              <a:t> </a:t>
            </a:r>
            <a:r>
              <a:rPr lang="tr-TR" sz="1000" dirty="0" err="1"/>
              <a:t>from</a:t>
            </a:r>
            <a:r>
              <a:rPr lang="tr-TR" sz="1000" dirty="0"/>
              <a:t> </a:t>
            </a:r>
            <a:r>
              <a:rPr lang="tr-TR" sz="1000" dirty="0" err="1"/>
              <a:t>sklearn.metrics</a:t>
            </a:r>
            <a:r>
              <a:rPr lang="tr-TR" sz="1000" dirty="0"/>
              <a:t> </a:t>
            </a:r>
            <a:r>
              <a:rPr lang="tr-TR" sz="1000" dirty="0" err="1"/>
              <a:t>import</a:t>
            </a:r>
            <a:r>
              <a:rPr lang="tr-TR" sz="1000" dirty="0"/>
              <a:t> </a:t>
            </a:r>
            <a:r>
              <a:rPr lang="tr-TR" sz="1000" dirty="0" err="1"/>
              <a:t>mean_squared_error</a:t>
            </a:r>
            <a:endParaRPr lang="tr-TR" sz="1000" dirty="0"/>
          </a:p>
          <a:p>
            <a:r>
              <a:rPr lang="tr-TR" sz="1000" dirty="0"/>
              <a:t> </a:t>
            </a:r>
            <a:r>
              <a:rPr lang="tr-TR" sz="1000" dirty="0" err="1"/>
              <a:t>from</a:t>
            </a:r>
            <a:r>
              <a:rPr lang="tr-TR" sz="1000" dirty="0"/>
              <a:t> </a:t>
            </a:r>
            <a:r>
              <a:rPr lang="tr-TR" sz="1000" dirty="0" err="1"/>
              <a:t>sklearn.metrics</a:t>
            </a:r>
            <a:r>
              <a:rPr lang="tr-TR" sz="1000" dirty="0"/>
              <a:t> </a:t>
            </a:r>
            <a:r>
              <a:rPr lang="tr-TR" sz="1000" dirty="0" err="1"/>
              <a:t>import</a:t>
            </a:r>
            <a:r>
              <a:rPr lang="tr-TR" sz="1000" dirty="0"/>
              <a:t> </a:t>
            </a:r>
            <a:r>
              <a:rPr lang="tr-TR" sz="1000" dirty="0" err="1"/>
              <a:t>mean_absolute_error</a:t>
            </a:r>
            <a:endParaRPr lang="tr-TR" sz="1000" dirty="0"/>
          </a:p>
        </p:txBody>
      </p:sp>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B0827E65-11F4-0D4F-BC80-1484223E32F7}"/>
                  </a:ext>
                </a:extLst>
              </p:cNvPr>
              <p:cNvSpPr txBox="1"/>
              <p:nvPr/>
            </p:nvSpPr>
            <p:spPr>
              <a:xfrm>
                <a:off x="8712024" y="964537"/>
                <a:ext cx="2983351" cy="1969770"/>
              </a:xfrm>
              <a:prstGeom prst="rect">
                <a:avLst/>
              </a:prstGeom>
              <a:noFill/>
            </p:spPr>
            <p:txBody>
              <a:bodyPr wrap="square" rtlCol="0">
                <a:spAutoFit/>
              </a:bodyPr>
              <a:lstStyle/>
              <a:p>
                <a:r>
                  <a:rPr lang="tr-TR" sz="1200" b="1" dirty="0">
                    <a:solidFill>
                      <a:srgbClr val="D15A3E"/>
                    </a:solidFill>
                    <a:latin typeface="Arial"/>
                    <a:ea typeface="+mj-ea"/>
                    <a:cs typeface="+mj-cs"/>
                  </a:rPr>
                  <a:t>Notasyon:</a:t>
                </a:r>
              </a:p>
              <a:p>
                <a14:m>
                  <m:oMath xmlns:m="http://schemas.openxmlformats.org/officeDocument/2006/math">
                    <m:r>
                      <a:rPr lang="tr-TR" sz="1000" b="1" i="1" smtClean="0">
                        <a:latin typeface="Cambria Math" panose="02040503050406030204" pitchFamily="18" charset="0"/>
                      </a:rPr>
                      <m:t>𝒎</m:t>
                    </m:r>
                    <m:r>
                      <a:rPr lang="tr-TR" sz="1000" b="1" i="1" smtClean="0">
                        <a:latin typeface="Cambria Math" panose="02040503050406030204" pitchFamily="18" charset="0"/>
                      </a:rPr>
                      <m:t>:</m:t>
                    </m:r>
                  </m:oMath>
                </a14:m>
                <a:r>
                  <a:rPr lang="tr-TR" sz="1000" b="1" dirty="0"/>
                  <a:t> </a:t>
                </a:r>
                <a:r>
                  <a:rPr lang="tr-TR" sz="1000" dirty="0"/>
                  <a:t>Dizideki eleman sayısı</a:t>
                </a:r>
              </a:p>
              <a:p>
                <a14:m>
                  <m:oMath xmlns:m="http://schemas.openxmlformats.org/officeDocument/2006/math">
                    <m:r>
                      <a:rPr lang="tr-TR" sz="1000" b="1" i="1" smtClean="0">
                        <a:latin typeface="Cambria Math" panose="02040503050406030204" pitchFamily="18" charset="0"/>
                      </a:rPr>
                      <m:t>𝒚</m:t>
                    </m:r>
                    <m:r>
                      <a:rPr lang="tr-TR" sz="1000" b="1" i="1" smtClean="0">
                        <a:latin typeface="Cambria Math" panose="02040503050406030204" pitchFamily="18" charset="0"/>
                      </a:rPr>
                      <m:t>:</m:t>
                    </m:r>
                  </m:oMath>
                </a14:m>
                <a:r>
                  <a:rPr lang="tr-TR" sz="1000" b="1" dirty="0"/>
                  <a:t> </a:t>
                </a:r>
                <a:r>
                  <a:rPr lang="tr-TR" sz="1000" dirty="0"/>
                  <a:t>Gerçek değer dizisi (</a:t>
                </a:r>
                <a:r>
                  <a:rPr lang="tr-TR" sz="1000" dirty="0" err="1"/>
                  <a:t>ground</a:t>
                </a:r>
                <a:r>
                  <a:rPr lang="tr-TR" sz="1000" dirty="0"/>
                  <a:t> </a:t>
                </a:r>
                <a:r>
                  <a:rPr lang="tr-TR" sz="1000" dirty="0" err="1"/>
                  <a:t>truth</a:t>
                </a:r>
                <a:r>
                  <a:rPr lang="tr-TR" sz="1000" dirty="0"/>
                  <a:t>)</a:t>
                </a:r>
              </a:p>
              <a:p>
                <a14:m>
                  <m:oMath xmlns:m="http://schemas.openxmlformats.org/officeDocument/2006/math">
                    <m:sSub>
                      <m:sSubPr>
                        <m:ctrlPr>
                          <a:rPr lang="tr-TR" sz="1000" b="1" i="1">
                            <a:latin typeface="Cambria Math" panose="02040503050406030204" pitchFamily="18" charset="0"/>
                          </a:rPr>
                        </m:ctrlPr>
                      </m:sSubPr>
                      <m:e>
                        <m:r>
                          <a:rPr lang="tr-TR" sz="1000" b="1" i="1">
                            <a:latin typeface="Cambria Math" panose="02040503050406030204" pitchFamily="18" charset="0"/>
                          </a:rPr>
                          <m:t>𝒚</m:t>
                        </m:r>
                      </m:e>
                      <m:sub>
                        <m:r>
                          <a:rPr lang="tr-TR" sz="1000" b="1" i="1">
                            <a:latin typeface="Cambria Math" panose="02040503050406030204" pitchFamily="18" charset="0"/>
                          </a:rPr>
                          <m:t>𝒊</m:t>
                        </m:r>
                      </m:sub>
                    </m:sSub>
                  </m:oMath>
                </a14:m>
                <a:r>
                  <a:rPr lang="tr-TR" sz="1000" b="1" dirty="0"/>
                  <a:t>: </a:t>
                </a:r>
                <a:r>
                  <a:rPr lang="tr-TR" sz="1000" dirty="0" err="1"/>
                  <a:t>i’inci</a:t>
                </a:r>
                <a:r>
                  <a:rPr lang="tr-TR" sz="1000" dirty="0"/>
                  <a:t> gerçek değer</a:t>
                </a:r>
              </a:p>
              <a:p>
                <a:pPr/>
                <a14:m>
                  <m:oMathPara xmlns:m="http://schemas.openxmlformats.org/officeDocument/2006/math">
                    <m:oMathParaPr>
                      <m:jc m:val="left"/>
                    </m:oMathParaPr>
                    <m:oMath xmlns:m="http://schemas.openxmlformats.org/officeDocument/2006/math">
                      <m:acc>
                        <m:accPr>
                          <m:chr m:val="̂"/>
                          <m:ctrlPr>
                            <a:rPr lang="tr-TR" sz="1000" b="1" i="1">
                              <a:latin typeface="Cambria Math" panose="02040503050406030204" pitchFamily="18" charset="0"/>
                            </a:rPr>
                          </m:ctrlPr>
                        </m:accPr>
                        <m:e>
                          <m:r>
                            <a:rPr lang="tr-TR" sz="1000" b="1" i="1">
                              <a:latin typeface="Cambria Math" panose="02040503050406030204" pitchFamily="18" charset="0"/>
                            </a:rPr>
                            <m:t>𝒚</m:t>
                          </m:r>
                          <m:r>
                            <a:rPr lang="tr-TR" sz="1000" b="1" i="1" smtClean="0">
                              <a:latin typeface="Cambria Math" panose="02040503050406030204" pitchFamily="18" charset="0"/>
                            </a:rPr>
                            <m:t>:</m:t>
                          </m:r>
                        </m:e>
                      </m:acc>
                      <m:r>
                        <m:rPr>
                          <m:nor/>
                        </m:rPr>
                        <a:rPr lang="tr-TR" sz="1000" dirty="0"/>
                        <m:t>Tahmin</m:t>
                      </m:r>
                      <m:r>
                        <m:rPr>
                          <m:nor/>
                        </m:rPr>
                        <a:rPr lang="tr-TR" sz="1000" dirty="0"/>
                        <m:t> </m:t>
                      </m:r>
                      <m:r>
                        <m:rPr>
                          <m:nor/>
                        </m:rPr>
                        <a:rPr lang="tr-TR" sz="1000" dirty="0"/>
                        <m:t>edilen</m:t>
                      </m:r>
                      <m:r>
                        <m:rPr>
                          <m:nor/>
                        </m:rPr>
                        <a:rPr lang="tr-TR" sz="1000" dirty="0"/>
                        <m:t> </m:t>
                      </m:r>
                      <m:r>
                        <m:rPr>
                          <m:nor/>
                        </m:rPr>
                        <a:rPr lang="tr-TR" sz="1000" dirty="0"/>
                        <m:t>de</m:t>
                      </m:r>
                      <m:r>
                        <m:rPr>
                          <m:nor/>
                        </m:rPr>
                        <a:rPr lang="tr-TR" sz="1000" dirty="0"/>
                        <m:t>ğ</m:t>
                      </m:r>
                      <m:r>
                        <m:rPr>
                          <m:nor/>
                        </m:rPr>
                        <a:rPr lang="tr-TR" sz="1000" dirty="0"/>
                        <m:t>er</m:t>
                      </m:r>
                      <m:r>
                        <m:rPr>
                          <m:nor/>
                        </m:rPr>
                        <a:rPr lang="tr-TR" sz="1000" b="0" i="0" dirty="0" smtClean="0"/>
                        <m:t> </m:t>
                      </m:r>
                      <m:r>
                        <m:rPr>
                          <m:nor/>
                        </m:rPr>
                        <a:rPr lang="tr-TR" sz="1000" b="0" i="0" dirty="0" smtClean="0"/>
                        <m:t>dizisi</m:t>
                      </m:r>
                      <m:r>
                        <m:rPr>
                          <m:nor/>
                        </m:rPr>
                        <a:rPr lang="tr-TR" sz="1000" dirty="0"/>
                        <m:t> (</m:t>
                      </m:r>
                      <m:r>
                        <m:rPr>
                          <m:nor/>
                        </m:rPr>
                        <a:rPr lang="tr-TR" sz="1000" dirty="0"/>
                        <m:t>predicted</m:t>
                      </m:r>
                      <m:r>
                        <m:rPr>
                          <m:nor/>
                        </m:rPr>
                        <a:rPr lang="tr-TR" sz="1000" dirty="0"/>
                        <m:t>)</m:t>
                      </m:r>
                    </m:oMath>
                  </m:oMathPara>
                </a14:m>
                <a:endParaRPr lang="tr-TR" sz="1000" dirty="0"/>
              </a:p>
              <a:p>
                <a14:m>
                  <m:oMath xmlns:m="http://schemas.openxmlformats.org/officeDocument/2006/math">
                    <m:sSub>
                      <m:sSubPr>
                        <m:ctrlPr>
                          <a:rPr lang="tr-TR" sz="1000" b="1" i="1">
                            <a:latin typeface="Cambria Math" panose="02040503050406030204" pitchFamily="18" charset="0"/>
                          </a:rPr>
                        </m:ctrlPr>
                      </m:sSubPr>
                      <m:e>
                        <m:acc>
                          <m:accPr>
                            <m:chr m:val="̂"/>
                            <m:ctrlPr>
                              <a:rPr lang="tr-TR" sz="1000" b="1" i="1">
                                <a:latin typeface="Cambria Math" panose="02040503050406030204" pitchFamily="18" charset="0"/>
                              </a:rPr>
                            </m:ctrlPr>
                          </m:accPr>
                          <m:e>
                            <m:r>
                              <a:rPr lang="tr-TR" sz="1000" b="1" i="1">
                                <a:latin typeface="Cambria Math" panose="02040503050406030204" pitchFamily="18" charset="0"/>
                              </a:rPr>
                              <m:t>𝒚</m:t>
                            </m:r>
                          </m:e>
                        </m:acc>
                      </m:e>
                      <m:sub>
                        <m:r>
                          <a:rPr lang="tr-TR" sz="1000" b="1" i="1">
                            <a:latin typeface="Cambria Math" panose="02040503050406030204" pitchFamily="18" charset="0"/>
                          </a:rPr>
                          <m:t>𝒊</m:t>
                        </m:r>
                      </m:sub>
                    </m:sSub>
                  </m:oMath>
                </a14:m>
                <a:r>
                  <a:rPr lang="tr-TR" sz="1000" b="1" dirty="0"/>
                  <a:t>: </a:t>
                </a:r>
                <a:r>
                  <a:rPr lang="tr-TR" sz="1000" dirty="0" err="1"/>
                  <a:t>i’inci</a:t>
                </a:r>
                <a:r>
                  <a:rPr lang="tr-TR" sz="1000" dirty="0"/>
                  <a:t> tahmin edilen değer</a:t>
                </a:r>
              </a:p>
              <a:p>
                <a:endParaRPr lang="tr-TR" sz="1000" dirty="0"/>
              </a:p>
              <a:p>
                <a14:m>
                  <m:oMath xmlns:m="http://schemas.openxmlformats.org/officeDocument/2006/math">
                    <m:r>
                      <a:rPr lang="tr-TR" sz="1000" b="1" i="1" smtClean="0">
                        <a:latin typeface="Cambria Math" panose="02040503050406030204" pitchFamily="18" charset="0"/>
                      </a:rPr>
                      <m:t>𝑪</m:t>
                    </m:r>
                    <m:r>
                      <a:rPr lang="tr-TR" sz="1000" b="1" i="1" smtClean="0">
                        <a:latin typeface="Cambria Math" panose="02040503050406030204" pitchFamily="18" charset="0"/>
                      </a:rPr>
                      <m:t>:</m:t>
                    </m:r>
                  </m:oMath>
                </a14:m>
                <a:r>
                  <a:rPr lang="tr-TR" sz="1000" b="1" dirty="0"/>
                  <a:t> </a:t>
                </a:r>
                <a:r>
                  <a:rPr lang="tr-TR" sz="1000" dirty="0"/>
                  <a:t>Kategori sayısı</a:t>
                </a:r>
              </a:p>
              <a:p>
                <a14:m>
                  <m:oMath xmlns:m="http://schemas.openxmlformats.org/officeDocument/2006/math">
                    <m:sSub>
                      <m:sSubPr>
                        <m:ctrlPr>
                          <a:rPr lang="tr-TR" sz="1000" b="1" i="1">
                            <a:latin typeface="Cambria Math" panose="02040503050406030204" pitchFamily="18" charset="0"/>
                          </a:rPr>
                        </m:ctrlPr>
                      </m:sSubPr>
                      <m:e>
                        <m:r>
                          <a:rPr lang="tr-TR" sz="1000" b="1" i="1">
                            <a:latin typeface="Cambria Math" panose="02040503050406030204" pitchFamily="18" charset="0"/>
                          </a:rPr>
                          <m:t>𝒚</m:t>
                        </m:r>
                      </m:e>
                      <m:sub>
                        <m:r>
                          <a:rPr lang="tr-TR" sz="1000" b="1" i="1">
                            <a:latin typeface="Cambria Math" panose="02040503050406030204" pitchFamily="18" charset="0"/>
                          </a:rPr>
                          <m:t>𝒊</m:t>
                        </m:r>
                      </m:sub>
                    </m:sSub>
                    <m:r>
                      <a:rPr lang="tr-TR" sz="1000" b="1" i="1">
                        <a:latin typeface="Cambria Math" panose="02040503050406030204" pitchFamily="18" charset="0"/>
                      </a:rPr>
                      <m:t>𝒄</m:t>
                    </m:r>
                    <m:r>
                      <a:rPr lang="tr-TR" sz="1000" b="1" i="0" smtClean="0">
                        <a:latin typeface="Cambria Math" panose="02040503050406030204" pitchFamily="18" charset="0"/>
                      </a:rPr>
                      <m:t>:</m:t>
                    </m:r>
                  </m:oMath>
                </a14:m>
                <a:r>
                  <a:rPr lang="tr-TR" sz="1000" b="1" dirty="0"/>
                  <a:t> </a:t>
                </a:r>
                <a:r>
                  <a:rPr lang="tr-TR" sz="1000" dirty="0" err="1"/>
                  <a:t>i’inci</a:t>
                </a:r>
                <a:r>
                  <a:rPr lang="tr-TR" sz="1000" dirty="0"/>
                  <a:t> gerçek değerin </a:t>
                </a:r>
                <a:r>
                  <a:rPr lang="tr-TR" sz="1000" dirty="0" err="1"/>
                  <a:t>c’inci</a:t>
                </a:r>
                <a:r>
                  <a:rPr lang="tr-TR" sz="1000" dirty="0"/>
                  <a:t> kategoriden olma olasılığı</a:t>
                </a:r>
              </a:p>
              <a:p>
                <a14:m>
                  <m:oMath xmlns:m="http://schemas.openxmlformats.org/officeDocument/2006/math">
                    <m:sSub>
                      <m:sSubPr>
                        <m:ctrlPr>
                          <a:rPr lang="tr-TR" sz="1000" b="1" i="1" smtClean="0">
                            <a:latin typeface="Cambria Math" panose="02040503050406030204" pitchFamily="18" charset="0"/>
                          </a:rPr>
                        </m:ctrlPr>
                      </m:sSubPr>
                      <m:e>
                        <m:acc>
                          <m:accPr>
                            <m:chr m:val="̂"/>
                            <m:ctrlPr>
                              <a:rPr lang="tr-TR" sz="1000" b="1" i="1">
                                <a:latin typeface="Cambria Math" panose="02040503050406030204" pitchFamily="18" charset="0"/>
                              </a:rPr>
                            </m:ctrlPr>
                          </m:accPr>
                          <m:e>
                            <m:r>
                              <a:rPr lang="tr-TR" sz="1000" b="1" i="1">
                                <a:latin typeface="Cambria Math" panose="02040503050406030204" pitchFamily="18" charset="0"/>
                              </a:rPr>
                              <m:t>𝒚</m:t>
                            </m:r>
                          </m:e>
                        </m:acc>
                      </m:e>
                      <m:sub>
                        <m:r>
                          <a:rPr lang="tr-TR" sz="1000" b="1" i="1">
                            <a:latin typeface="Cambria Math" panose="02040503050406030204" pitchFamily="18" charset="0"/>
                          </a:rPr>
                          <m:t>𝒊</m:t>
                        </m:r>
                      </m:sub>
                    </m:sSub>
                    <m:r>
                      <a:rPr lang="tr-TR" sz="1000" b="1" i="1">
                        <a:latin typeface="Cambria Math" panose="02040503050406030204" pitchFamily="18" charset="0"/>
                      </a:rPr>
                      <m:t>𝒄</m:t>
                    </m:r>
                    <m:r>
                      <a:rPr lang="tr-TR" sz="1000" b="1" i="0" smtClean="0">
                        <a:latin typeface="Cambria Math" panose="02040503050406030204" pitchFamily="18" charset="0"/>
                      </a:rPr>
                      <m:t>:</m:t>
                    </m:r>
                  </m:oMath>
                </a14:m>
                <a:r>
                  <a:rPr lang="tr-TR" sz="1000" b="1" dirty="0"/>
                  <a:t> </a:t>
                </a:r>
                <a:r>
                  <a:rPr lang="tr-TR" sz="1000" dirty="0" err="1"/>
                  <a:t>i’inci</a:t>
                </a:r>
                <a:r>
                  <a:rPr lang="tr-TR" sz="1000" dirty="0"/>
                  <a:t> tahmin edilen değerin c’inci kategoriden olma olasılığı</a:t>
                </a:r>
              </a:p>
            </p:txBody>
          </p:sp>
        </mc:Choice>
        <mc:Fallback xmlns="">
          <p:sp>
            <p:nvSpPr>
              <p:cNvPr id="10" name="Metin kutusu 9">
                <a:extLst>
                  <a:ext uri="{FF2B5EF4-FFF2-40B4-BE49-F238E27FC236}">
                    <a16:creationId xmlns:a16="http://schemas.microsoft.com/office/drawing/2014/main" id="{B0827E65-11F4-0D4F-BC80-1484223E32F7}"/>
                  </a:ext>
                </a:extLst>
              </p:cNvPr>
              <p:cNvSpPr txBox="1">
                <a:spLocks noRot="1" noChangeAspect="1" noMove="1" noResize="1" noEditPoints="1" noAdjustHandles="1" noChangeArrowheads="1" noChangeShapeType="1" noTextEdit="1"/>
              </p:cNvSpPr>
              <p:nvPr/>
            </p:nvSpPr>
            <p:spPr>
              <a:xfrm>
                <a:off x="8712024" y="964537"/>
                <a:ext cx="2983351" cy="1969770"/>
              </a:xfrm>
              <a:prstGeom prst="rect">
                <a:avLst/>
              </a:prstGeom>
              <a:blipFill>
                <a:blip r:embed="rId5"/>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28453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Gradient Descent</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sz="1200" dirty="0"/>
              <a:t>Fitting a model via closed-form equations vs. Gradient Descent vs Stochastic Gradient Descent vs Mini-Batch Learning. What is the difference?</a:t>
            </a:r>
          </a:p>
          <a:p>
            <a:r>
              <a:rPr lang="tr-TR" sz="1200" dirty="0"/>
              <a:t>https://sebastianraschka.com/faq/docs/closed-form-vs-gd.html</a:t>
            </a:r>
          </a:p>
        </p:txBody>
      </p:sp>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17" y="1012433"/>
            <a:ext cx="6224542" cy="3372951"/>
          </a:xfrm>
          <a:prstGeom prst="rect">
            <a:avLst/>
          </a:prstGeom>
        </p:spPr>
      </p:pic>
      <mc:AlternateContent xmlns:mc="http://schemas.openxmlformats.org/markup-compatibility/2006" xmlns:a14="http://schemas.microsoft.com/office/drawing/2010/main">
        <mc:Choice Requires="a14">
          <p:sp>
            <p:nvSpPr>
              <p:cNvPr id="9" name="Dikdörtgen 8">
                <a:extLst>
                  <a:ext uri="{FF2B5EF4-FFF2-40B4-BE49-F238E27FC236}">
                    <a16:creationId xmlns:a16="http://schemas.microsoft.com/office/drawing/2014/main" id="{FD63D89A-52C9-F947-A2D8-A26A6B01183F}"/>
                  </a:ext>
                </a:extLst>
              </p:cNvPr>
              <p:cNvSpPr/>
              <p:nvPr/>
            </p:nvSpPr>
            <p:spPr>
              <a:xfrm>
                <a:off x="5957231" y="503853"/>
                <a:ext cx="3583032" cy="5156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𝐽</m:t>
                      </m:r>
                      <m:d>
                        <m:dPr>
                          <m:ctrlPr>
                            <a:rPr lang="tr-TR" i="1">
                              <a:latin typeface="Cambria Math" panose="02040503050406030204" pitchFamily="18" charset="0"/>
                            </a:rPr>
                          </m:ctrlPr>
                        </m:dPr>
                        <m:e>
                          <m:r>
                            <a:rPr lang="tr-TR" i="1">
                              <a:latin typeface="Cambria Math" panose="02040503050406030204" pitchFamily="18" charset="0"/>
                            </a:rPr>
                            <m:t>𝑤</m:t>
                          </m:r>
                        </m:e>
                      </m:d>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1</m:t>
                          </m:r>
                        </m:num>
                        <m:den>
                          <m:r>
                            <a:rPr lang="tr-TR" i="1">
                              <a:latin typeface="Cambria Math" panose="02040503050406030204" pitchFamily="18" charset="0"/>
                            </a:rPr>
                            <m:t>2</m:t>
                          </m:r>
                        </m:den>
                      </m:f>
                      <m:nary>
                        <m:naryPr>
                          <m:chr m:val="∑"/>
                          <m:limLoc m:val="undOvr"/>
                          <m:ctrlPr>
                            <a:rPr lang="tr-TR" i="1">
                              <a:latin typeface="Cambria Math" panose="02040503050406030204" pitchFamily="18" charset="0"/>
                            </a:rPr>
                          </m:ctrlPr>
                        </m:naryPr>
                        <m:sub>
                          <m:r>
                            <a:rPr lang="tr-TR" i="1">
                              <a:latin typeface="Cambria Math" panose="02040503050406030204" pitchFamily="18" charset="0"/>
                            </a:rPr>
                            <m:t>𝑖</m:t>
                          </m:r>
                          <m:r>
                            <a:rPr lang="tr-TR" i="1">
                              <a:latin typeface="Cambria Math" panose="02040503050406030204" pitchFamily="18" charset="0"/>
                            </a:rPr>
                            <m:t>=1</m:t>
                          </m:r>
                        </m:sub>
                        <m:sup>
                          <m:r>
                            <a:rPr lang="tr-TR" b="0" i="1" smtClean="0">
                              <a:latin typeface="Cambria Math" panose="02040503050406030204" pitchFamily="18" charset="0"/>
                            </a:rPr>
                            <m:t>𝑚</m:t>
                          </m:r>
                        </m:sup>
                        <m:e>
                          <m:sSup>
                            <m:sSupPr>
                              <m:ctrlPr>
                                <a:rPr lang="tr-TR" i="1">
                                  <a:latin typeface="Cambria Math" panose="02040503050406030204" pitchFamily="18" charset="0"/>
                                </a:rPr>
                              </m:ctrlPr>
                            </m:sSupPr>
                            <m:e>
                              <m:r>
                                <a:rPr lang="tr-TR">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𝑖</m:t>
                                  </m:r>
                                </m:sub>
                              </m:sSub>
                              <m:r>
                                <a:rPr lang="tr-TR" i="1">
                                  <a:latin typeface="Cambria Math" panose="02040503050406030204" pitchFamily="18" charset="0"/>
                                </a:rPr>
                                <m:t>−</m:t>
                              </m:r>
                              <m:r>
                                <a:rPr lang="tr-TR">
                                  <a:latin typeface="Cambria Math" panose="02040503050406030204" pitchFamily="18" charset="0"/>
                                </a:rPr>
                                <m:t> </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𝑦</m:t>
                                      </m:r>
                                    </m:e>
                                  </m:acc>
                                </m:e>
                                <m:sub>
                                  <m:r>
                                    <a:rPr lang="tr-TR" i="1">
                                      <a:latin typeface="Cambria Math" panose="02040503050406030204" pitchFamily="18" charset="0"/>
                                    </a:rPr>
                                    <m:t>𝑖</m:t>
                                  </m:r>
                                </m:sub>
                              </m:sSub>
                              <m:r>
                                <a:rPr lang="tr-TR">
                                  <a:latin typeface="Cambria Math" panose="02040503050406030204" pitchFamily="18" charset="0"/>
                                </a:rPr>
                                <m:t>)</m:t>
                              </m:r>
                            </m:e>
                            <m:sup>
                              <m:r>
                                <a:rPr lang="tr-TR" i="1">
                                  <a:latin typeface="Cambria Math" panose="02040503050406030204" pitchFamily="18" charset="0"/>
                                </a:rPr>
                                <m:t>2</m:t>
                              </m:r>
                            </m:sup>
                          </m:sSup>
                        </m:e>
                      </m:nary>
                    </m:oMath>
                  </m:oMathPara>
                </a14:m>
                <a:endParaRPr lang="tr-TR" dirty="0"/>
              </a:p>
              <a:p>
                <a:endParaRPr lang="tr-TR" dirty="0"/>
              </a:p>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p>
                        <m:sSupPr>
                          <m:ctrlPr>
                            <a:rPr lang="el-GR"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𝑤</m:t>
                          </m:r>
                        </m:e>
                        <m:sup>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𝑙</m:t>
                          </m:r>
                          <m:r>
                            <a:rPr lang="tr-TR" b="0" i="1" smtClean="0">
                              <a:latin typeface="Cambria Math" panose="02040503050406030204" pitchFamily="18" charset="0"/>
                              <a:ea typeface="Cambria Math" panose="02040503050406030204" pitchFamily="18" charset="0"/>
                            </a:rPr>
                            <m:t>)</m:t>
                          </m:r>
                        </m:sup>
                      </m:sSup>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𝜂</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𝑑</m:t>
                          </m:r>
                        </m:num>
                        <m:den>
                          <m:r>
                            <a:rPr lang="tr-TR" b="0" i="1" smtClean="0">
                              <a:latin typeface="Cambria Math" panose="02040503050406030204" pitchFamily="18" charset="0"/>
                              <a:ea typeface="Cambria Math" panose="02040503050406030204" pitchFamily="18" charset="0"/>
                            </a:rPr>
                            <m:t>𝑑</m:t>
                          </m:r>
                          <m:sSup>
                            <m:sSupPr>
                              <m:ctrlPr>
                                <a:rPr lang="el-G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𝑤</m:t>
                              </m:r>
                            </m:e>
                            <m:sup>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𝑙</m:t>
                              </m:r>
                              <m:r>
                                <a:rPr lang="tr-TR" b="0" i="1" smtClean="0">
                                  <a:latin typeface="Cambria Math" panose="02040503050406030204" pitchFamily="18" charset="0"/>
                                  <a:ea typeface="Cambria Math" panose="02040503050406030204" pitchFamily="18" charset="0"/>
                                </a:rPr>
                                <m:t>)</m:t>
                              </m:r>
                            </m:sup>
                          </m:sSup>
                        </m:den>
                      </m:f>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𝐽</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𝑤</m:t>
                      </m:r>
                      <m:r>
                        <a:rPr lang="tr-TR" b="0" i="1" smtClean="0">
                          <a:latin typeface="Cambria Math" panose="02040503050406030204" pitchFamily="18" charset="0"/>
                          <a:ea typeface="Cambria Math" panose="02040503050406030204" pitchFamily="18" charset="0"/>
                        </a:rPr>
                        <m:t>)</m:t>
                      </m:r>
                    </m:oMath>
                  </m:oMathPara>
                </a14:m>
                <a:endParaRPr lang="tr-TR" dirty="0"/>
              </a:p>
              <a:p>
                <a:endParaRPr lang="tr-TR" dirty="0"/>
              </a:p>
              <a:p>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ea typeface="Cambria Math" panose="02040503050406030204" pitchFamily="18" charset="0"/>
                        </a:rPr>
                        <m:t>Δ</m:t>
                      </m:r>
                      <m:sSup>
                        <m:sSupPr>
                          <m:ctrlPr>
                            <a:rPr lang="el-G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𝑤</m:t>
                          </m:r>
                        </m:e>
                        <m:sup>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𝑙</m:t>
                          </m:r>
                          <m:r>
                            <a:rPr lang="tr-TR" i="1">
                              <a:latin typeface="Cambria Math" panose="02040503050406030204" pitchFamily="18" charset="0"/>
                              <a:ea typeface="Cambria Math" panose="02040503050406030204" pitchFamily="18" charset="0"/>
                            </a:rPr>
                            <m:t>)</m:t>
                          </m:r>
                        </m:sup>
                      </m:sSup>
                      <m:r>
                        <a:rPr lang="tr-TR" i="1">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𝜂</m:t>
                      </m:r>
                      <m:r>
                        <a:rPr lang="tr-TR" b="0" i="1" smtClean="0">
                          <a:latin typeface="Cambria Math" panose="02040503050406030204" pitchFamily="18" charset="0"/>
                          <a:ea typeface="Cambria Math" panose="02040503050406030204" pitchFamily="18" charset="0"/>
                        </a:rPr>
                        <m:t>∗2 ∗</m:t>
                      </m:r>
                      <m:f>
                        <m:fPr>
                          <m:ctrlPr>
                            <a:rPr lang="tr-TR" i="1">
                              <a:latin typeface="Cambria Math" panose="02040503050406030204" pitchFamily="18" charset="0"/>
                            </a:rPr>
                          </m:ctrlPr>
                        </m:fPr>
                        <m:num>
                          <m:r>
                            <a:rPr lang="tr-TR" i="1">
                              <a:latin typeface="Cambria Math" panose="02040503050406030204" pitchFamily="18" charset="0"/>
                            </a:rPr>
                            <m:t>1</m:t>
                          </m:r>
                        </m:num>
                        <m:den>
                          <m:r>
                            <a:rPr lang="tr-TR" i="1">
                              <a:latin typeface="Cambria Math" panose="02040503050406030204" pitchFamily="18" charset="0"/>
                            </a:rPr>
                            <m:t>2</m:t>
                          </m:r>
                        </m:den>
                      </m:f>
                      <m:nary>
                        <m:naryPr>
                          <m:chr m:val="∑"/>
                          <m:limLoc m:val="undOvr"/>
                          <m:ctrlPr>
                            <a:rPr lang="tr-TR" i="1" smtClean="0">
                              <a:latin typeface="Cambria Math" panose="02040503050406030204" pitchFamily="18" charset="0"/>
                            </a:rPr>
                          </m:ctrlPr>
                        </m:naryPr>
                        <m:sub>
                          <m: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𝑚</m:t>
                          </m:r>
                        </m:sup>
                        <m:e>
                          <m:sSup>
                            <m:sSupPr>
                              <m:ctrlPr>
                                <a:rPr lang="tr-TR" i="1">
                                  <a:latin typeface="Cambria Math" panose="02040503050406030204" pitchFamily="18" charset="0"/>
                                </a:rPr>
                              </m:ctrlPr>
                            </m:sSupPr>
                            <m:e>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𝑖</m:t>
                                      </m:r>
                                    </m:sub>
                                  </m:sSub>
                                  <m:r>
                                    <a:rPr lang="tr-TR" i="1">
                                      <a:latin typeface="Cambria Math" panose="02040503050406030204" pitchFamily="18" charset="0"/>
                                    </a:rPr>
                                    <m:t>−</m:t>
                                  </m:r>
                                  <m:r>
                                    <a:rPr lang="tr-TR">
                                      <a:latin typeface="Cambria Math" panose="02040503050406030204" pitchFamily="18" charset="0"/>
                                    </a:rPr>
                                    <m:t> </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𝑦</m:t>
                                          </m:r>
                                        </m:e>
                                      </m:acc>
                                    </m:e>
                                    <m:sub>
                                      <m:r>
                                        <a:rPr lang="tr-TR" i="1">
                                          <a:latin typeface="Cambria Math" panose="02040503050406030204" pitchFamily="18" charset="0"/>
                                        </a:rPr>
                                        <m:t>𝑖</m:t>
                                      </m:r>
                                    </m:sub>
                                  </m:sSub>
                                </m:e>
                              </m:d>
                            </m:e>
                            <m:sup>
                              <m:r>
                                <a:rPr lang="tr-TR" i="1">
                                  <a:latin typeface="Cambria Math" panose="02040503050406030204" pitchFamily="18" charset="0"/>
                                </a:rPr>
                                <m:t>2</m:t>
                              </m:r>
                            </m:sup>
                          </m:sSup>
                        </m:e>
                      </m:nary>
                    </m:oMath>
                  </m:oMathPara>
                </a14:m>
                <a:endParaRPr lang="tr-T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𝑤</m:t>
                      </m:r>
                      <m:r>
                        <a:rPr lang="tr-TR" i="1">
                          <a:latin typeface="Cambria Math" panose="02040503050406030204" pitchFamily="18" charset="0"/>
                        </a:rPr>
                        <m:t> ≔</m:t>
                      </m:r>
                      <m:r>
                        <a:rPr lang="tr-TR" i="1">
                          <a:latin typeface="Cambria Math" panose="02040503050406030204" pitchFamily="18" charset="0"/>
                        </a:rPr>
                        <m:t>𝑤</m:t>
                      </m:r>
                      <m:r>
                        <a:rPr lang="tr-TR"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p>
                        <m:sSupPr>
                          <m:ctrlPr>
                            <a:rPr lang="el-G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𝑤</m:t>
                          </m:r>
                        </m:e>
                        <m:sup>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𝑙</m:t>
                          </m:r>
                          <m:r>
                            <a:rPr lang="tr-TR" i="1">
                              <a:latin typeface="Cambria Math" panose="02040503050406030204" pitchFamily="18" charset="0"/>
                              <a:ea typeface="Cambria Math" panose="02040503050406030204" pitchFamily="18" charset="0"/>
                            </a:rPr>
                            <m:t>)</m:t>
                          </m:r>
                        </m:sup>
                      </m:sSup>
                    </m:oMath>
                  </m:oMathPara>
                </a14:m>
                <a:endParaRPr lang="tr-TR" dirty="0"/>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𝑏</m:t>
                      </m:r>
                      <m:r>
                        <a:rPr lang="tr-TR" i="1">
                          <a:latin typeface="Cambria Math" panose="02040503050406030204" pitchFamily="18" charset="0"/>
                        </a:rPr>
                        <m:t> ≔</m:t>
                      </m:r>
                      <m:r>
                        <a:rPr lang="tr-TR" b="0" i="1" smtClean="0">
                          <a:latin typeface="Cambria Math" panose="02040503050406030204" pitchFamily="18" charset="0"/>
                        </a:rPr>
                        <m:t>𝑏</m:t>
                      </m:r>
                      <m:r>
                        <a:rPr lang="tr-TR"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p>
                        <m:sSupPr>
                          <m:ctrlPr>
                            <a:rPr lang="el-GR" i="1">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𝑏</m:t>
                          </m:r>
                        </m:e>
                        <m:sup>
                          <m:d>
                            <m:dPr>
                              <m:ctrlPr>
                                <a:rPr lang="tr-TR" i="1">
                                  <a:latin typeface="Cambria Math" panose="02040503050406030204" pitchFamily="18" charset="0"/>
                                  <a:ea typeface="Cambria Math" panose="02040503050406030204" pitchFamily="18" charset="0"/>
                                </a:rPr>
                              </m:ctrlPr>
                            </m:dPr>
                            <m:e>
                              <m:r>
                                <a:rPr lang="tr-TR" i="1">
                                  <a:latin typeface="Cambria Math" panose="02040503050406030204" pitchFamily="18" charset="0"/>
                                  <a:ea typeface="Cambria Math" panose="02040503050406030204" pitchFamily="18" charset="0"/>
                                </a:rPr>
                                <m:t>𝑙</m:t>
                              </m:r>
                            </m:e>
                          </m:d>
                        </m:sup>
                      </m:sSup>
                    </m:oMath>
                  </m:oMathPara>
                </a14:m>
                <a:endParaRPr lang="tr-TR" dirty="0">
                  <a:ea typeface="Cambria Math" panose="02040503050406030204" pitchFamily="18" charset="0"/>
                </a:endParaRPr>
              </a:p>
              <a:p>
                <a:endParaRPr lang="tr-TR" dirty="0"/>
              </a:p>
              <a:p>
                <a:r>
                  <a:rPr lang="tr-TR" dirty="0" err="1"/>
                  <a:t>for</a:t>
                </a:r>
                <a:r>
                  <a:rPr lang="tr-TR" dirty="0"/>
                  <a:t> </a:t>
                </a:r>
                <a:r>
                  <a:rPr lang="tr-TR" dirty="0" err="1"/>
                  <a:t>epoch</a:t>
                </a:r>
                <a:r>
                  <a:rPr lang="tr-TR" dirty="0"/>
                  <a:t> in </a:t>
                </a:r>
                <a:r>
                  <a:rPr lang="tr-TR" dirty="0" err="1"/>
                  <a:t>range</a:t>
                </a:r>
                <a:r>
                  <a:rPr lang="tr-TR" dirty="0"/>
                  <a:t>(</a:t>
                </a:r>
                <a:r>
                  <a:rPr lang="tr-TR" dirty="0" err="1"/>
                  <a:t>epoch_count</a:t>
                </a:r>
                <a:r>
                  <a:rPr lang="tr-TR" dirty="0"/>
                  <a:t>):</a:t>
                </a:r>
              </a:p>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𝑤</m:t>
                      </m:r>
                      <m:r>
                        <a:rPr lang="tr-TR" i="1">
                          <a:latin typeface="Cambria Math" panose="02040503050406030204" pitchFamily="18" charset="0"/>
                        </a:rPr>
                        <m:t> ≔</m:t>
                      </m:r>
                      <m:r>
                        <a:rPr lang="tr-TR" i="1">
                          <a:latin typeface="Cambria Math" panose="02040503050406030204" pitchFamily="18" charset="0"/>
                        </a:rPr>
                        <m:t>𝑤</m:t>
                      </m:r>
                      <m:r>
                        <a:rPr lang="tr-TR" i="1">
                          <a:latin typeface="Cambria Math" panose="02040503050406030204" pitchFamily="18" charset="0"/>
                        </a:rPr>
                        <m:t>−</m:t>
                      </m:r>
                      <m:r>
                        <a:rPr lang="tr-TR" i="1">
                          <a:latin typeface="Cambria Math" panose="02040503050406030204" pitchFamily="18" charset="0"/>
                          <a:ea typeface="Cambria Math" panose="02040503050406030204" pitchFamily="18" charset="0"/>
                        </a:rPr>
                        <m:t>𝜂</m:t>
                      </m:r>
                      <m:f>
                        <m:fPr>
                          <m:ctrlPr>
                            <a:rPr lang="tr-TR" i="1">
                              <a:latin typeface="Cambria Math" panose="02040503050406030204" pitchFamily="18" charset="0"/>
                              <a:ea typeface="Cambria Math" panose="02040503050406030204" pitchFamily="18" charset="0"/>
                            </a:rPr>
                          </m:ctrlPr>
                        </m:fPr>
                        <m:num>
                          <m:r>
                            <a:rPr lang="tr-TR" i="1">
                              <a:latin typeface="Cambria Math" panose="02040503050406030204" pitchFamily="18" charset="0"/>
                              <a:ea typeface="Cambria Math" panose="02040503050406030204" pitchFamily="18" charset="0"/>
                            </a:rPr>
                            <m:t>𝑑</m:t>
                          </m:r>
                        </m:num>
                        <m:den>
                          <m:r>
                            <a:rPr lang="tr-TR" i="1">
                              <a:latin typeface="Cambria Math" panose="02040503050406030204" pitchFamily="18" charset="0"/>
                              <a:ea typeface="Cambria Math" panose="02040503050406030204" pitchFamily="18" charset="0"/>
                            </a:rPr>
                            <m:t>𝑑𝑤</m:t>
                          </m:r>
                        </m:den>
                      </m:f>
                      <m:r>
                        <a:rPr lang="tr-TR" i="1">
                          <a:latin typeface="Cambria Math" panose="02040503050406030204" pitchFamily="18" charset="0"/>
                          <a:ea typeface="Cambria Math" panose="02040503050406030204" pitchFamily="18" charset="0"/>
                        </a:rPr>
                        <m:t> </m:t>
                      </m:r>
                      <m:r>
                        <a:rPr lang="tr-TR" i="1">
                          <a:latin typeface="Cambria Math" panose="02040503050406030204" pitchFamily="18" charset="0"/>
                          <a:ea typeface="Cambria Math" panose="02040503050406030204" pitchFamily="18" charset="0"/>
                        </a:rPr>
                        <m:t>𝐽</m:t>
                      </m:r>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𝑤</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𝑏</m:t>
                      </m:r>
                      <m:r>
                        <a:rPr lang="tr-TR" i="1">
                          <a:latin typeface="Cambria Math" panose="02040503050406030204" pitchFamily="18" charset="0"/>
                          <a:ea typeface="Cambria Math" panose="02040503050406030204" pitchFamily="18" charset="0"/>
                        </a:rPr>
                        <m:t>)</m:t>
                      </m:r>
                    </m:oMath>
                  </m:oMathPara>
                </a14:m>
                <a:endParaRPr lang="tr-TR" dirty="0"/>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𝑏</m:t>
                      </m:r>
                      <m:r>
                        <a:rPr lang="tr-TR" i="1">
                          <a:latin typeface="Cambria Math" panose="02040503050406030204" pitchFamily="18" charset="0"/>
                        </a:rPr>
                        <m:t> ≔</m:t>
                      </m:r>
                      <m:r>
                        <a:rPr lang="tr-TR" b="0" i="1" smtClean="0">
                          <a:latin typeface="Cambria Math" panose="02040503050406030204" pitchFamily="18" charset="0"/>
                        </a:rPr>
                        <m:t>𝑏</m:t>
                      </m:r>
                      <m:r>
                        <a:rPr lang="tr-TR" i="1">
                          <a:latin typeface="Cambria Math" panose="02040503050406030204" pitchFamily="18" charset="0"/>
                        </a:rPr>
                        <m:t>−</m:t>
                      </m:r>
                      <m:r>
                        <a:rPr lang="tr-TR" i="1">
                          <a:latin typeface="Cambria Math" panose="02040503050406030204" pitchFamily="18" charset="0"/>
                          <a:ea typeface="Cambria Math" panose="02040503050406030204" pitchFamily="18" charset="0"/>
                        </a:rPr>
                        <m:t>𝜂</m:t>
                      </m:r>
                      <m:f>
                        <m:fPr>
                          <m:ctrlPr>
                            <a:rPr lang="tr-TR" i="1">
                              <a:latin typeface="Cambria Math" panose="02040503050406030204" pitchFamily="18" charset="0"/>
                              <a:ea typeface="Cambria Math" panose="02040503050406030204" pitchFamily="18" charset="0"/>
                            </a:rPr>
                          </m:ctrlPr>
                        </m:fPr>
                        <m:num>
                          <m:r>
                            <a:rPr lang="tr-TR" i="1">
                              <a:latin typeface="Cambria Math" panose="02040503050406030204" pitchFamily="18" charset="0"/>
                              <a:ea typeface="Cambria Math" panose="02040503050406030204" pitchFamily="18" charset="0"/>
                            </a:rPr>
                            <m:t>𝑑</m:t>
                          </m:r>
                        </m:num>
                        <m:den>
                          <m:r>
                            <a:rPr lang="tr-TR" i="1">
                              <a:latin typeface="Cambria Math" panose="02040503050406030204" pitchFamily="18" charset="0"/>
                              <a:ea typeface="Cambria Math" panose="02040503050406030204" pitchFamily="18" charset="0"/>
                            </a:rPr>
                            <m:t>𝑑</m:t>
                          </m:r>
                          <m:r>
                            <a:rPr lang="tr-TR" b="0" i="1" smtClean="0">
                              <a:latin typeface="Cambria Math" panose="02040503050406030204" pitchFamily="18" charset="0"/>
                              <a:ea typeface="Cambria Math" panose="02040503050406030204" pitchFamily="18" charset="0"/>
                            </a:rPr>
                            <m:t>𝑏</m:t>
                          </m:r>
                        </m:den>
                      </m:f>
                      <m:r>
                        <a:rPr lang="tr-TR" i="1">
                          <a:latin typeface="Cambria Math" panose="02040503050406030204" pitchFamily="18" charset="0"/>
                          <a:ea typeface="Cambria Math" panose="02040503050406030204" pitchFamily="18" charset="0"/>
                        </a:rPr>
                        <m:t> </m:t>
                      </m:r>
                      <m:r>
                        <a:rPr lang="tr-TR" i="1">
                          <a:latin typeface="Cambria Math" panose="02040503050406030204" pitchFamily="18" charset="0"/>
                          <a:ea typeface="Cambria Math" panose="02040503050406030204" pitchFamily="18" charset="0"/>
                        </a:rPr>
                        <m:t>𝐽</m:t>
                      </m:r>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𝑤</m:t>
                      </m:r>
                      <m:r>
                        <a:rPr lang="tr-TR" i="1">
                          <a:latin typeface="Cambria Math" panose="02040503050406030204" pitchFamily="18" charset="0"/>
                          <a:ea typeface="Cambria Math" panose="02040503050406030204" pitchFamily="18" charset="0"/>
                        </a:rPr>
                        <m:t>, </m:t>
                      </m:r>
                      <m:r>
                        <a:rPr lang="tr-TR" i="1">
                          <a:latin typeface="Cambria Math" panose="02040503050406030204" pitchFamily="18" charset="0"/>
                          <a:ea typeface="Cambria Math" panose="02040503050406030204" pitchFamily="18" charset="0"/>
                        </a:rPr>
                        <m:t>𝑏</m:t>
                      </m:r>
                      <m:r>
                        <a:rPr lang="tr-TR" i="1">
                          <a:latin typeface="Cambria Math" panose="02040503050406030204" pitchFamily="18" charset="0"/>
                          <a:ea typeface="Cambria Math" panose="02040503050406030204" pitchFamily="18" charset="0"/>
                        </a:rPr>
                        <m:t>)</m:t>
                      </m:r>
                    </m:oMath>
                  </m:oMathPara>
                </a14:m>
                <a:endParaRPr lang="tr-TR" dirty="0"/>
              </a:p>
              <a:p>
                <a:endParaRPr lang="tr-TR" dirty="0"/>
              </a:p>
            </p:txBody>
          </p:sp>
        </mc:Choice>
        <mc:Fallback xmlns="">
          <p:sp>
            <p:nvSpPr>
              <p:cNvPr id="9" name="Dikdörtgen 8">
                <a:extLst>
                  <a:ext uri="{FF2B5EF4-FFF2-40B4-BE49-F238E27FC236}">
                    <a16:creationId xmlns:a16="http://schemas.microsoft.com/office/drawing/2014/main" id="{FD63D89A-52C9-F947-A2D8-A26A6B01183F}"/>
                  </a:ext>
                </a:extLst>
              </p:cNvPr>
              <p:cNvSpPr>
                <a:spLocks noRot="1" noChangeAspect="1" noMove="1" noResize="1" noEditPoints="1" noAdjustHandles="1" noChangeArrowheads="1" noChangeShapeType="1" noTextEdit="1"/>
              </p:cNvSpPr>
              <p:nvPr/>
            </p:nvSpPr>
            <p:spPr>
              <a:xfrm>
                <a:off x="5957231" y="503853"/>
                <a:ext cx="3583032" cy="5156412"/>
              </a:xfrm>
              <a:prstGeom prst="rect">
                <a:avLst/>
              </a:prstGeom>
              <a:blipFill>
                <a:blip r:embed="rId4"/>
                <a:stretch>
                  <a:fillRect l="-1060" t="-16216" r="-35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0126EE8C-7134-E949-B878-CAC2752281EC}"/>
                  </a:ext>
                </a:extLst>
              </p:cNvPr>
              <p:cNvSpPr txBox="1"/>
              <p:nvPr/>
            </p:nvSpPr>
            <p:spPr>
              <a:xfrm>
                <a:off x="9431499" y="557062"/>
                <a:ext cx="2983351" cy="3736151"/>
              </a:xfrm>
              <a:prstGeom prst="rect">
                <a:avLst/>
              </a:prstGeom>
              <a:noFill/>
            </p:spPr>
            <p:txBody>
              <a:bodyPr wrap="square" rtlCol="0">
                <a:spAutoFit/>
              </a:bodyPr>
              <a:lstStyle/>
              <a:p>
                <a:r>
                  <a:rPr lang="tr-TR" sz="1500" b="1" dirty="0">
                    <a:solidFill>
                      <a:srgbClr val="D15A3E"/>
                    </a:solidFill>
                    <a:latin typeface="Arial"/>
                    <a:ea typeface="+mj-ea"/>
                    <a:cs typeface="+mj-cs"/>
                  </a:rPr>
                  <a:t>Notasyon:</a:t>
                </a:r>
              </a:p>
              <a:p>
                <a14:m>
                  <m:oMath xmlns:m="http://schemas.openxmlformats.org/officeDocument/2006/math">
                    <m:r>
                      <a:rPr lang="tr-TR" sz="1300" b="1" i="1" smtClean="0">
                        <a:latin typeface="Cambria Math" panose="02040503050406030204" pitchFamily="18" charset="0"/>
                      </a:rPr>
                      <m:t>𝒎</m:t>
                    </m:r>
                    <m:r>
                      <a:rPr lang="tr-TR" sz="1300" b="1" i="1" smtClean="0">
                        <a:latin typeface="Cambria Math" panose="02040503050406030204" pitchFamily="18" charset="0"/>
                      </a:rPr>
                      <m:t>:</m:t>
                    </m:r>
                  </m:oMath>
                </a14:m>
                <a:r>
                  <a:rPr lang="tr-TR" sz="1300" b="1" dirty="0"/>
                  <a:t> </a:t>
                </a:r>
                <a:r>
                  <a:rPr lang="tr-TR" sz="1300" dirty="0"/>
                  <a:t>Dizideki eleman sayısı</a:t>
                </a:r>
              </a:p>
              <a:p>
                <a14:m>
                  <m:oMath xmlns:m="http://schemas.openxmlformats.org/officeDocument/2006/math">
                    <m:r>
                      <a:rPr lang="tr-TR" sz="1300" b="1" i="1" smtClean="0">
                        <a:latin typeface="Cambria Math" panose="02040503050406030204" pitchFamily="18" charset="0"/>
                      </a:rPr>
                      <m:t>𝒚</m:t>
                    </m:r>
                    <m:r>
                      <a:rPr lang="tr-TR" sz="1300" b="1" i="1" smtClean="0">
                        <a:latin typeface="Cambria Math" panose="02040503050406030204" pitchFamily="18" charset="0"/>
                      </a:rPr>
                      <m:t>:</m:t>
                    </m:r>
                  </m:oMath>
                </a14:m>
                <a:r>
                  <a:rPr lang="tr-TR" sz="1300" b="1" dirty="0"/>
                  <a:t> </a:t>
                </a:r>
                <a:r>
                  <a:rPr lang="tr-TR" sz="1300" dirty="0"/>
                  <a:t>Gerçek değer dizisi (</a:t>
                </a:r>
                <a:r>
                  <a:rPr lang="tr-TR" sz="1300" dirty="0" err="1"/>
                  <a:t>ground</a:t>
                </a:r>
                <a:r>
                  <a:rPr lang="tr-TR" sz="1300" dirty="0"/>
                  <a:t> </a:t>
                </a:r>
                <a:r>
                  <a:rPr lang="tr-TR" sz="1300" dirty="0" err="1"/>
                  <a:t>truth</a:t>
                </a:r>
                <a:r>
                  <a:rPr lang="tr-TR" sz="1300" dirty="0"/>
                  <a:t>)</a:t>
                </a:r>
              </a:p>
              <a:p>
                <a14:m>
                  <m:oMath xmlns:m="http://schemas.openxmlformats.org/officeDocument/2006/math">
                    <m:sSub>
                      <m:sSubPr>
                        <m:ctrlPr>
                          <a:rPr lang="tr-TR" sz="1300" b="1" i="1">
                            <a:latin typeface="Cambria Math" panose="02040503050406030204" pitchFamily="18" charset="0"/>
                          </a:rPr>
                        </m:ctrlPr>
                      </m:sSubPr>
                      <m:e>
                        <m:r>
                          <a:rPr lang="tr-TR" sz="1300" b="1" i="1">
                            <a:latin typeface="Cambria Math" panose="02040503050406030204" pitchFamily="18" charset="0"/>
                          </a:rPr>
                          <m:t>𝒚</m:t>
                        </m:r>
                      </m:e>
                      <m:sub>
                        <m:r>
                          <a:rPr lang="tr-TR" sz="1300" b="1" i="1">
                            <a:latin typeface="Cambria Math" panose="02040503050406030204" pitchFamily="18" charset="0"/>
                          </a:rPr>
                          <m:t>𝒊</m:t>
                        </m:r>
                      </m:sub>
                    </m:sSub>
                  </m:oMath>
                </a14:m>
                <a:r>
                  <a:rPr lang="tr-TR" sz="1300" b="1" dirty="0"/>
                  <a:t>: </a:t>
                </a:r>
                <a:r>
                  <a:rPr lang="tr-TR" sz="1300" dirty="0" err="1"/>
                  <a:t>i’inci</a:t>
                </a:r>
                <a:r>
                  <a:rPr lang="tr-TR" sz="1300" dirty="0"/>
                  <a:t> gerçek değer</a:t>
                </a:r>
              </a:p>
              <a:p>
                <a:pPr/>
                <a14:m>
                  <m:oMathPara xmlns:m="http://schemas.openxmlformats.org/officeDocument/2006/math">
                    <m:oMathParaPr>
                      <m:jc m:val="left"/>
                    </m:oMathParaPr>
                    <m:oMath xmlns:m="http://schemas.openxmlformats.org/officeDocument/2006/math">
                      <m:acc>
                        <m:accPr>
                          <m:chr m:val="̂"/>
                          <m:ctrlPr>
                            <a:rPr lang="tr-TR" sz="1300" b="1" i="1">
                              <a:latin typeface="Cambria Math" panose="02040503050406030204" pitchFamily="18" charset="0"/>
                            </a:rPr>
                          </m:ctrlPr>
                        </m:accPr>
                        <m:e>
                          <m:r>
                            <a:rPr lang="tr-TR" sz="1300" b="1" i="1">
                              <a:latin typeface="Cambria Math" panose="02040503050406030204" pitchFamily="18" charset="0"/>
                            </a:rPr>
                            <m:t>𝒚</m:t>
                          </m:r>
                          <m:r>
                            <a:rPr lang="tr-TR" sz="1300" b="1" i="1" smtClean="0">
                              <a:latin typeface="Cambria Math" panose="02040503050406030204" pitchFamily="18" charset="0"/>
                            </a:rPr>
                            <m:t>:</m:t>
                          </m:r>
                        </m:e>
                      </m:acc>
                      <m:r>
                        <m:rPr>
                          <m:nor/>
                        </m:rPr>
                        <a:rPr lang="tr-TR" sz="1300" dirty="0"/>
                        <m:t>Tahmin</m:t>
                      </m:r>
                      <m:r>
                        <m:rPr>
                          <m:nor/>
                        </m:rPr>
                        <a:rPr lang="tr-TR" sz="1300" dirty="0"/>
                        <m:t> </m:t>
                      </m:r>
                      <m:r>
                        <m:rPr>
                          <m:nor/>
                        </m:rPr>
                        <a:rPr lang="tr-TR" sz="1300" dirty="0"/>
                        <m:t>edilen</m:t>
                      </m:r>
                      <m:r>
                        <m:rPr>
                          <m:nor/>
                        </m:rPr>
                        <a:rPr lang="tr-TR" sz="1300" dirty="0"/>
                        <m:t> </m:t>
                      </m:r>
                      <m:r>
                        <m:rPr>
                          <m:nor/>
                        </m:rPr>
                        <a:rPr lang="tr-TR" sz="1300" dirty="0"/>
                        <m:t>de</m:t>
                      </m:r>
                      <m:r>
                        <m:rPr>
                          <m:nor/>
                        </m:rPr>
                        <a:rPr lang="tr-TR" sz="1300" dirty="0"/>
                        <m:t>ğ</m:t>
                      </m:r>
                      <m:r>
                        <m:rPr>
                          <m:nor/>
                        </m:rPr>
                        <a:rPr lang="tr-TR" sz="1300" dirty="0"/>
                        <m:t>er</m:t>
                      </m:r>
                      <m:r>
                        <m:rPr>
                          <m:nor/>
                        </m:rPr>
                        <a:rPr lang="tr-TR" sz="1300" b="0" i="0" dirty="0" smtClean="0"/>
                        <m:t> </m:t>
                      </m:r>
                      <m:r>
                        <m:rPr>
                          <m:nor/>
                        </m:rPr>
                        <a:rPr lang="tr-TR" sz="1300" b="0" i="0" dirty="0" smtClean="0"/>
                        <m:t>dizisi</m:t>
                      </m:r>
                      <m:r>
                        <m:rPr>
                          <m:nor/>
                        </m:rPr>
                        <a:rPr lang="tr-TR" sz="1300" dirty="0"/>
                        <m:t> (</m:t>
                      </m:r>
                      <m:r>
                        <m:rPr>
                          <m:nor/>
                        </m:rPr>
                        <a:rPr lang="tr-TR" sz="1300" dirty="0"/>
                        <m:t>predicted</m:t>
                      </m:r>
                      <m:r>
                        <m:rPr>
                          <m:nor/>
                        </m:rPr>
                        <a:rPr lang="tr-TR" sz="1300" dirty="0"/>
                        <m:t>)</m:t>
                      </m:r>
                    </m:oMath>
                  </m:oMathPara>
                </a14:m>
                <a:endParaRPr lang="tr-TR" sz="1300" dirty="0"/>
              </a:p>
              <a:p>
                <a14:m>
                  <m:oMath xmlns:m="http://schemas.openxmlformats.org/officeDocument/2006/math">
                    <m:sSub>
                      <m:sSubPr>
                        <m:ctrlPr>
                          <a:rPr lang="tr-TR" sz="1300" b="1" i="1">
                            <a:latin typeface="Cambria Math" panose="02040503050406030204" pitchFamily="18" charset="0"/>
                          </a:rPr>
                        </m:ctrlPr>
                      </m:sSubPr>
                      <m:e>
                        <m:acc>
                          <m:accPr>
                            <m:chr m:val="̂"/>
                            <m:ctrlPr>
                              <a:rPr lang="tr-TR" sz="1300" b="1" i="1">
                                <a:latin typeface="Cambria Math" panose="02040503050406030204" pitchFamily="18" charset="0"/>
                              </a:rPr>
                            </m:ctrlPr>
                          </m:accPr>
                          <m:e>
                            <m:r>
                              <a:rPr lang="tr-TR" sz="1300" b="1" i="1">
                                <a:latin typeface="Cambria Math" panose="02040503050406030204" pitchFamily="18" charset="0"/>
                              </a:rPr>
                              <m:t>𝒚</m:t>
                            </m:r>
                          </m:e>
                        </m:acc>
                      </m:e>
                      <m:sub>
                        <m:r>
                          <a:rPr lang="tr-TR" sz="1300" b="1" i="1">
                            <a:latin typeface="Cambria Math" panose="02040503050406030204" pitchFamily="18" charset="0"/>
                          </a:rPr>
                          <m:t>𝒊</m:t>
                        </m:r>
                      </m:sub>
                    </m:sSub>
                  </m:oMath>
                </a14:m>
                <a:r>
                  <a:rPr lang="tr-TR" sz="1300" b="1" dirty="0"/>
                  <a:t>: </a:t>
                </a:r>
                <a:r>
                  <a:rPr lang="tr-TR" sz="1300" dirty="0" err="1"/>
                  <a:t>i’inci</a:t>
                </a:r>
                <a:r>
                  <a:rPr lang="tr-TR" sz="1300" dirty="0"/>
                  <a:t> tahmin edilen değer</a:t>
                </a:r>
              </a:p>
              <a:p>
                <a:endParaRPr lang="tr-TR" sz="1300" dirty="0"/>
              </a:p>
              <a:p>
                <a14:m>
                  <m:oMath xmlns:m="http://schemas.openxmlformats.org/officeDocument/2006/math">
                    <m:r>
                      <a:rPr lang="tr-TR" sz="1300" b="1" i="1">
                        <a:latin typeface="Cambria Math" panose="02040503050406030204" pitchFamily="18" charset="0"/>
                      </a:rPr>
                      <m:t>𝑱</m:t>
                    </m:r>
                    <m:d>
                      <m:dPr>
                        <m:ctrlPr>
                          <a:rPr lang="tr-TR" sz="1300" b="1" i="1">
                            <a:latin typeface="Cambria Math" panose="02040503050406030204" pitchFamily="18" charset="0"/>
                          </a:rPr>
                        </m:ctrlPr>
                      </m:dPr>
                      <m:e>
                        <m:r>
                          <a:rPr lang="tr-TR" sz="1300" b="1" i="1">
                            <a:latin typeface="Cambria Math" panose="02040503050406030204" pitchFamily="18" charset="0"/>
                          </a:rPr>
                          <m:t>𝒘</m:t>
                        </m:r>
                      </m:e>
                    </m:d>
                    <m:r>
                      <a:rPr lang="tr-TR" sz="1300" b="1" i="1" smtClean="0">
                        <a:latin typeface="Cambria Math" panose="02040503050406030204" pitchFamily="18" charset="0"/>
                      </a:rPr>
                      <m:t>,  </m:t>
                    </m:r>
                    <m:r>
                      <a:rPr lang="tr-TR" sz="1300" b="1" i="1">
                        <a:latin typeface="Cambria Math" panose="02040503050406030204" pitchFamily="18" charset="0"/>
                        <a:ea typeface="Cambria Math" panose="02040503050406030204" pitchFamily="18" charset="0"/>
                      </a:rPr>
                      <m:t>𝑱</m:t>
                    </m:r>
                    <m:r>
                      <a:rPr lang="tr-TR" sz="1300" b="1" i="1">
                        <a:latin typeface="Cambria Math" panose="02040503050406030204" pitchFamily="18" charset="0"/>
                        <a:ea typeface="Cambria Math" panose="02040503050406030204" pitchFamily="18" charset="0"/>
                      </a:rPr>
                      <m:t>(</m:t>
                    </m:r>
                    <m:r>
                      <a:rPr lang="tr-TR" sz="1300" b="1" i="1">
                        <a:latin typeface="Cambria Math" panose="02040503050406030204" pitchFamily="18" charset="0"/>
                        <a:ea typeface="Cambria Math" panose="02040503050406030204" pitchFamily="18" charset="0"/>
                      </a:rPr>
                      <m:t>𝒘</m:t>
                    </m:r>
                    <m:r>
                      <a:rPr lang="tr-TR" sz="1300" b="1" i="1">
                        <a:latin typeface="Cambria Math" panose="02040503050406030204" pitchFamily="18" charset="0"/>
                        <a:ea typeface="Cambria Math" panose="02040503050406030204" pitchFamily="18" charset="0"/>
                      </a:rPr>
                      <m:t>, </m:t>
                    </m:r>
                    <m:r>
                      <a:rPr lang="tr-TR" sz="1300" b="1" i="1">
                        <a:latin typeface="Cambria Math" panose="02040503050406030204" pitchFamily="18" charset="0"/>
                        <a:ea typeface="Cambria Math" panose="02040503050406030204" pitchFamily="18" charset="0"/>
                      </a:rPr>
                      <m:t>𝒃</m:t>
                    </m:r>
                    <m:r>
                      <a:rPr lang="tr-TR" sz="1300" b="1" i="1">
                        <a:latin typeface="Cambria Math" panose="02040503050406030204" pitchFamily="18" charset="0"/>
                        <a:ea typeface="Cambria Math" panose="02040503050406030204" pitchFamily="18" charset="0"/>
                      </a:rPr>
                      <m:t>):</m:t>
                    </m:r>
                  </m:oMath>
                </a14:m>
                <a:r>
                  <a:rPr lang="tr-TR" sz="1300" b="1" dirty="0"/>
                  <a:t> </a:t>
                </a:r>
                <a:r>
                  <a:rPr lang="tr-TR" sz="1300" dirty="0" err="1"/>
                  <a:t>Loss</a:t>
                </a:r>
                <a:r>
                  <a:rPr lang="tr-TR" sz="1300" dirty="0"/>
                  <a:t> </a:t>
                </a:r>
                <a:r>
                  <a:rPr lang="tr-TR" sz="1300" dirty="0" err="1"/>
                  <a:t>function</a:t>
                </a:r>
                <a:endParaRPr lang="tr-TR" sz="1300" dirty="0"/>
              </a:p>
              <a:p>
                <a14:m>
                  <m:oMath xmlns:m="http://schemas.openxmlformats.org/officeDocument/2006/math">
                    <m:r>
                      <a:rPr lang="tr-TR" sz="1300" b="1" i="1">
                        <a:latin typeface="Cambria Math" panose="02040503050406030204" pitchFamily="18" charset="0"/>
                        <a:ea typeface="Cambria Math" panose="02040503050406030204" pitchFamily="18" charset="0"/>
                      </a:rPr>
                      <m:t>𝜼</m:t>
                    </m:r>
                    <m:r>
                      <a:rPr lang="tr-TR" sz="1300" b="1" i="0" smtClean="0">
                        <a:latin typeface="Cambria Math" panose="02040503050406030204" pitchFamily="18" charset="0"/>
                      </a:rPr>
                      <m:t>:</m:t>
                    </m:r>
                  </m:oMath>
                </a14:m>
                <a:r>
                  <a:rPr lang="tr-TR" sz="1300" b="1" dirty="0"/>
                  <a:t> </a:t>
                </a:r>
                <a:r>
                  <a:rPr lang="tr-TR" sz="1300" dirty="0"/>
                  <a:t>Learning rate</a:t>
                </a:r>
              </a:p>
              <a:p>
                <a14:m>
                  <m:oMath xmlns:m="http://schemas.openxmlformats.org/officeDocument/2006/math">
                    <m:r>
                      <a:rPr lang="el-GR" sz="1300" b="1" i="1">
                        <a:latin typeface="Cambria Math" panose="02040503050406030204" pitchFamily="18" charset="0"/>
                        <a:ea typeface="Cambria Math" panose="02040503050406030204" pitchFamily="18" charset="0"/>
                      </a:rPr>
                      <m:t>𝜟</m:t>
                    </m:r>
                    <m:sSup>
                      <m:sSupPr>
                        <m:ctrlPr>
                          <a:rPr lang="el-GR" sz="1300" b="1" i="1">
                            <a:latin typeface="Cambria Math" panose="02040503050406030204" pitchFamily="18" charset="0"/>
                            <a:ea typeface="Cambria Math" panose="02040503050406030204" pitchFamily="18" charset="0"/>
                          </a:rPr>
                        </m:ctrlPr>
                      </m:sSupPr>
                      <m:e>
                        <m:r>
                          <a:rPr lang="tr-TR" sz="1300" b="1" i="1">
                            <a:latin typeface="Cambria Math" panose="02040503050406030204" pitchFamily="18" charset="0"/>
                            <a:ea typeface="Cambria Math" panose="02040503050406030204" pitchFamily="18" charset="0"/>
                          </a:rPr>
                          <m:t>𝒘</m:t>
                        </m:r>
                      </m:e>
                      <m:sup>
                        <m:r>
                          <a:rPr lang="tr-TR" sz="1300" b="1" i="1">
                            <a:latin typeface="Cambria Math" panose="02040503050406030204" pitchFamily="18" charset="0"/>
                            <a:ea typeface="Cambria Math" panose="02040503050406030204" pitchFamily="18" charset="0"/>
                          </a:rPr>
                          <m:t>(</m:t>
                        </m:r>
                        <m:r>
                          <a:rPr lang="tr-TR" sz="1300" b="1" i="1">
                            <a:latin typeface="Cambria Math" panose="02040503050406030204" pitchFamily="18" charset="0"/>
                            <a:ea typeface="Cambria Math" panose="02040503050406030204" pitchFamily="18" charset="0"/>
                          </a:rPr>
                          <m:t>𝒍</m:t>
                        </m:r>
                        <m:r>
                          <a:rPr lang="tr-TR" sz="1300" b="1" i="1">
                            <a:latin typeface="Cambria Math" panose="02040503050406030204" pitchFamily="18" charset="0"/>
                            <a:ea typeface="Cambria Math" panose="02040503050406030204" pitchFamily="18" charset="0"/>
                          </a:rPr>
                          <m:t>)</m:t>
                        </m:r>
                      </m:sup>
                    </m:sSup>
                    <m:r>
                      <a:rPr lang="tr-TR" sz="1300" b="1" i="0" smtClean="0">
                        <a:latin typeface="Cambria Math" panose="02040503050406030204" pitchFamily="18" charset="0"/>
                      </a:rPr>
                      <m:t>:</m:t>
                    </m:r>
                  </m:oMath>
                </a14:m>
                <a:r>
                  <a:rPr lang="tr-TR" sz="1300" b="1" dirty="0">
                    <a:ea typeface="Cambria Math" panose="02040503050406030204" pitchFamily="18" charset="0"/>
                  </a:rPr>
                  <a:t> </a:t>
                </a:r>
                <a14:m>
                  <m:oMath xmlns:m="http://schemas.openxmlformats.org/officeDocument/2006/math">
                    <m:r>
                      <a:rPr lang="tr-TR" sz="1300" i="1">
                        <a:latin typeface="Cambria Math" panose="02040503050406030204" pitchFamily="18" charset="0"/>
                        <a:ea typeface="Cambria Math" panose="02040503050406030204" pitchFamily="18" charset="0"/>
                      </a:rPr>
                      <m:t>𝑙</m:t>
                    </m:r>
                  </m:oMath>
                </a14:m>
                <a:r>
                  <a:rPr lang="tr-TR" sz="1300" dirty="0"/>
                  <a:t>’inci katmanın </a:t>
                </a:r>
                <a:r>
                  <a:rPr lang="tr-TR" sz="1300" dirty="0" err="1"/>
                  <a:t>weight’inin</a:t>
                </a:r>
                <a:r>
                  <a:rPr lang="tr-TR" sz="1300" dirty="0"/>
                  <a:t> bu adımdaki güncelleme miktarı</a:t>
                </a:r>
              </a:p>
              <a:p>
                <a14:m>
                  <m:oMath xmlns:m="http://schemas.openxmlformats.org/officeDocument/2006/math">
                    <m:r>
                      <a:rPr lang="el-GR" sz="1300" b="1" i="1">
                        <a:latin typeface="Cambria Math" panose="02040503050406030204" pitchFamily="18" charset="0"/>
                        <a:ea typeface="Cambria Math" panose="02040503050406030204" pitchFamily="18" charset="0"/>
                      </a:rPr>
                      <m:t>𝜟</m:t>
                    </m:r>
                    <m:sSup>
                      <m:sSupPr>
                        <m:ctrlPr>
                          <a:rPr lang="el-GR" sz="1300" b="1" i="1">
                            <a:latin typeface="Cambria Math" panose="02040503050406030204" pitchFamily="18" charset="0"/>
                            <a:ea typeface="Cambria Math" panose="02040503050406030204" pitchFamily="18" charset="0"/>
                          </a:rPr>
                        </m:ctrlPr>
                      </m:sSupPr>
                      <m:e>
                        <m:r>
                          <a:rPr lang="tr-TR" sz="1300" b="1" i="1" smtClean="0">
                            <a:latin typeface="Cambria Math" panose="02040503050406030204" pitchFamily="18" charset="0"/>
                            <a:ea typeface="Cambria Math" panose="02040503050406030204" pitchFamily="18" charset="0"/>
                          </a:rPr>
                          <m:t>𝒃</m:t>
                        </m:r>
                      </m:e>
                      <m:sup>
                        <m:r>
                          <a:rPr lang="tr-TR" sz="1300" b="1" i="1">
                            <a:latin typeface="Cambria Math" panose="02040503050406030204" pitchFamily="18" charset="0"/>
                            <a:ea typeface="Cambria Math" panose="02040503050406030204" pitchFamily="18" charset="0"/>
                          </a:rPr>
                          <m:t>(</m:t>
                        </m:r>
                        <m:r>
                          <a:rPr lang="tr-TR" sz="1300" b="1" i="1">
                            <a:latin typeface="Cambria Math" panose="02040503050406030204" pitchFamily="18" charset="0"/>
                            <a:ea typeface="Cambria Math" panose="02040503050406030204" pitchFamily="18" charset="0"/>
                          </a:rPr>
                          <m:t>𝒍</m:t>
                        </m:r>
                        <m:r>
                          <a:rPr lang="tr-TR" sz="1300" b="1" i="1">
                            <a:latin typeface="Cambria Math" panose="02040503050406030204" pitchFamily="18" charset="0"/>
                            <a:ea typeface="Cambria Math" panose="02040503050406030204" pitchFamily="18" charset="0"/>
                          </a:rPr>
                          <m:t>)</m:t>
                        </m:r>
                      </m:sup>
                    </m:sSup>
                    <m:r>
                      <a:rPr lang="tr-TR" sz="1300" b="1">
                        <a:latin typeface="Cambria Math" panose="02040503050406030204" pitchFamily="18" charset="0"/>
                      </a:rPr>
                      <m:t>:</m:t>
                    </m:r>
                  </m:oMath>
                </a14:m>
                <a:r>
                  <a:rPr lang="tr-TR" sz="1300" b="1" dirty="0">
                    <a:ea typeface="Cambria Math" panose="02040503050406030204" pitchFamily="18" charset="0"/>
                  </a:rPr>
                  <a:t> </a:t>
                </a:r>
                <a14:m>
                  <m:oMath xmlns:m="http://schemas.openxmlformats.org/officeDocument/2006/math">
                    <m:r>
                      <a:rPr lang="tr-TR" sz="1300" i="1">
                        <a:latin typeface="Cambria Math" panose="02040503050406030204" pitchFamily="18" charset="0"/>
                        <a:ea typeface="Cambria Math" panose="02040503050406030204" pitchFamily="18" charset="0"/>
                      </a:rPr>
                      <m:t>𝑙</m:t>
                    </m:r>
                  </m:oMath>
                </a14:m>
                <a:r>
                  <a:rPr lang="tr-TR" sz="1300" dirty="0"/>
                  <a:t>’inci katmanın </a:t>
                </a:r>
                <a:r>
                  <a:rPr lang="tr-TR" sz="1300" dirty="0" err="1"/>
                  <a:t>bias’ının</a:t>
                </a:r>
                <a:r>
                  <a:rPr lang="tr-TR" sz="1300" dirty="0"/>
                  <a:t> bu adımdaki güncelleme miktarı</a:t>
                </a:r>
              </a:p>
              <a:p>
                <a:endParaRPr lang="tr-TR" sz="1300" dirty="0"/>
              </a:p>
              <a:p>
                <a:r>
                  <a:rPr lang="tr-TR" sz="1300" b="1" dirty="0" err="1"/>
                  <a:t>epoch</a:t>
                </a:r>
                <a:r>
                  <a:rPr lang="tr-TR" sz="1300" b="1" dirty="0"/>
                  <a:t>: </a:t>
                </a:r>
                <a:r>
                  <a:rPr lang="tr-TR" sz="1300" dirty="0"/>
                  <a:t>Eğitim sürecinin her tekrar ettiği </a:t>
                </a:r>
                <a:br>
                  <a:rPr lang="tr-TR" sz="1300" dirty="0"/>
                </a:br>
                <a:r>
                  <a:rPr lang="tr-TR" sz="1300" dirty="0"/>
                  <a:t>zaman dilimi</a:t>
                </a:r>
              </a:p>
            </p:txBody>
          </p:sp>
        </mc:Choice>
        <mc:Fallback xmlns="">
          <p:sp>
            <p:nvSpPr>
              <p:cNvPr id="12" name="Metin kutusu 11">
                <a:extLst>
                  <a:ext uri="{FF2B5EF4-FFF2-40B4-BE49-F238E27FC236}">
                    <a16:creationId xmlns:a16="http://schemas.microsoft.com/office/drawing/2014/main" id="{0126EE8C-7134-E949-B878-CAC2752281EC}"/>
                  </a:ext>
                </a:extLst>
              </p:cNvPr>
              <p:cNvSpPr txBox="1">
                <a:spLocks noRot="1" noChangeAspect="1" noMove="1" noResize="1" noEditPoints="1" noAdjustHandles="1" noChangeArrowheads="1" noChangeShapeType="1" noTextEdit="1"/>
              </p:cNvSpPr>
              <p:nvPr/>
            </p:nvSpPr>
            <p:spPr>
              <a:xfrm>
                <a:off x="9431499" y="557062"/>
                <a:ext cx="2983351" cy="3736151"/>
              </a:xfrm>
              <a:prstGeom prst="rect">
                <a:avLst/>
              </a:prstGeom>
              <a:blipFill>
                <a:blip r:embed="rId5"/>
                <a:stretch>
                  <a:fillRect l="-847" t="-339" b="-339"/>
                </a:stretch>
              </a:blipFill>
            </p:spPr>
            <p:txBody>
              <a:bodyPr/>
              <a:lstStyle/>
              <a:p>
                <a:r>
                  <a:rPr lang="tr-TR">
                    <a:noFill/>
                  </a:rPr>
                  <a:t> </a:t>
                </a:r>
              </a:p>
            </p:txBody>
          </p:sp>
        </mc:Fallback>
      </mc:AlternateContent>
    </p:spTree>
    <p:extLst>
      <p:ext uri="{BB962C8B-B14F-4D97-AF65-F5344CB8AC3E}">
        <p14:creationId xmlns:p14="http://schemas.microsoft.com/office/powerpoint/2010/main" val="254788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Gradient</a:t>
            </a:r>
            <a:r>
              <a:rPr lang="tr-TR" sz="3200" b="1" i="0" dirty="0">
                <a:solidFill>
                  <a:srgbClr val="D15A3E"/>
                </a:solidFill>
                <a:latin typeface="Arial"/>
                <a:ea typeface="+mj-ea"/>
                <a:cs typeface="+mj-cs"/>
              </a:rPr>
              <a:t> </a:t>
            </a:r>
            <a:r>
              <a:rPr lang="tr-TR" sz="3200" b="1" i="0" dirty="0" err="1">
                <a:solidFill>
                  <a:srgbClr val="D15A3E"/>
                </a:solidFill>
                <a:latin typeface="Arial"/>
                <a:ea typeface="+mj-ea"/>
                <a:cs typeface="+mj-cs"/>
              </a:rPr>
              <a:t>Descent</a:t>
            </a:r>
            <a:r>
              <a:rPr lang="tr-TR" sz="3200" b="1" i="0" dirty="0">
                <a:solidFill>
                  <a:srgbClr val="D15A3E"/>
                </a:solidFill>
                <a:latin typeface="Arial"/>
                <a:ea typeface="+mj-ea"/>
                <a:cs typeface="+mj-cs"/>
              </a:rPr>
              <a:t> – SGD Süreci</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461665"/>
          </a:xfrm>
          <a:prstGeom prst="rect">
            <a:avLst/>
          </a:prstGeom>
          <a:noFill/>
        </p:spPr>
        <p:txBody>
          <a:bodyPr wrap="square" rtlCol="0">
            <a:spAutoFit/>
          </a:bodyPr>
          <a:lstStyle/>
          <a:p>
            <a:r>
              <a:rPr lang="en" sz="1200" dirty="0"/>
              <a:t>An overview of gradient descent optimization algorithms</a:t>
            </a:r>
          </a:p>
          <a:p>
            <a:r>
              <a:rPr lang="tr-TR" sz="1200" dirty="0"/>
              <a:t>http://</a:t>
            </a:r>
            <a:r>
              <a:rPr lang="tr-TR" sz="1200" dirty="0" err="1"/>
              <a:t>ruder.io</a:t>
            </a:r>
            <a:r>
              <a:rPr lang="tr-TR" sz="1200" dirty="0"/>
              <a:t>/</a:t>
            </a:r>
            <a:r>
              <a:rPr lang="tr-TR" sz="1200" dirty="0" err="1"/>
              <a:t>optimizing-gradient-descent</a:t>
            </a:r>
            <a:r>
              <a:rPr lang="tr-TR" sz="1200" dirty="0"/>
              <a:t>/</a:t>
            </a:r>
          </a:p>
        </p:txBody>
      </p:sp>
      <p:pic>
        <p:nvPicPr>
          <p:cNvPr id="15" name="Resim 14">
            <a:extLst>
              <a:ext uri="{FF2B5EF4-FFF2-40B4-BE49-F238E27FC236}">
                <a16:creationId xmlns:a16="http://schemas.microsoft.com/office/drawing/2014/main" id="{6BB62543-6A9A-D94C-93DC-50CCAA943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9" y="1475690"/>
            <a:ext cx="5002543" cy="3872937"/>
          </a:xfrm>
          <a:prstGeom prst="rect">
            <a:avLst/>
          </a:prstGeom>
        </p:spPr>
      </p:pic>
      <p:pic>
        <p:nvPicPr>
          <p:cNvPr id="17" name="Resim 16">
            <a:extLst>
              <a:ext uri="{FF2B5EF4-FFF2-40B4-BE49-F238E27FC236}">
                <a16:creationId xmlns:a16="http://schemas.microsoft.com/office/drawing/2014/main" id="{F916D608-B918-1A41-A9DF-79D03516A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0051" y="1475692"/>
            <a:ext cx="5002543" cy="3872937"/>
          </a:xfrm>
          <a:prstGeom prst="rect">
            <a:avLst/>
          </a:prstGeom>
        </p:spPr>
      </p:pic>
    </p:spTree>
    <p:extLst>
      <p:ext uri="{BB962C8B-B14F-4D97-AF65-F5344CB8AC3E}">
        <p14:creationId xmlns:p14="http://schemas.microsoft.com/office/powerpoint/2010/main" val="9017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Gradient</a:t>
            </a:r>
            <a:r>
              <a:rPr lang="tr-TR" sz="3200" b="1" i="0" dirty="0">
                <a:solidFill>
                  <a:srgbClr val="D15A3E"/>
                </a:solidFill>
                <a:latin typeface="Arial"/>
                <a:ea typeface="+mj-ea"/>
                <a:cs typeface="+mj-cs"/>
              </a:rPr>
              <a:t> </a:t>
            </a:r>
            <a:r>
              <a:rPr lang="tr-TR" sz="3200" b="1" i="0" dirty="0" err="1">
                <a:solidFill>
                  <a:srgbClr val="D15A3E"/>
                </a:solidFill>
                <a:latin typeface="Arial"/>
                <a:ea typeface="+mj-ea"/>
                <a:cs typeface="+mj-cs"/>
              </a:rPr>
              <a:t>Descent</a:t>
            </a:r>
            <a:endParaRPr lang="tr-TR" sz="3200" b="1" i="0" dirty="0">
              <a:solidFill>
                <a:srgbClr val="D15A3E"/>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461665"/>
          </a:xfrm>
          <a:prstGeom prst="rect">
            <a:avLst/>
          </a:prstGeom>
          <a:noFill/>
        </p:spPr>
        <p:txBody>
          <a:bodyPr wrap="square" rtlCol="0">
            <a:spAutoFit/>
          </a:bodyPr>
          <a:lstStyle/>
          <a:p>
            <a:r>
              <a:rPr lang="en" sz="1200" dirty="0"/>
              <a:t>Machine learning fundamentals (I): Cost functions and gradient descent</a:t>
            </a:r>
          </a:p>
          <a:p>
            <a:r>
              <a:rPr lang="tr-TR" sz="1200" dirty="0" err="1"/>
              <a:t>https</a:t>
            </a:r>
            <a:r>
              <a:rPr lang="tr-TR" sz="1200" dirty="0"/>
              <a:t>://</a:t>
            </a:r>
            <a:r>
              <a:rPr lang="tr-TR" sz="1200" dirty="0" err="1"/>
              <a:t>towardsdatascience.com</a:t>
            </a:r>
            <a:r>
              <a:rPr lang="tr-TR" sz="1200" dirty="0"/>
              <a:t>/machine-learning-fundamentals-via-linear-regression-41a5d11f5220</a:t>
            </a:r>
          </a:p>
        </p:txBody>
      </p:sp>
      <p:pic>
        <p:nvPicPr>
          <p:cNvPr id="10" name="Resim 9">
            <a:extLst>
              <a:ext uri="{FF2B5EF4-FFF2-40B4-BE49-F238E27FC236}">
                <a16:creationId xmlns:a16="http://schemas.microsoft.com/office/drawing/2014/main" id="{F26711FA-D2CD-EE46-8F3A-41B38D955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260" y="1475690"/>
            <a:ext cx="5988886" cy="4280217"/>
          </a:xfrm>
          <a:prstGeom prst="rect">
            <a:avLst/>
          </a:prstGeom>
        </p:spPr>
      </p:pic>
      <p:pic>
        <p:nvPicPr>
          <p:cNvPr id="12" name="Resim 11">
            <a:extLst>
              <a:ext uri="{FF2B5EF4-FFF2-40B4-BE49-F238E27FC236}">
                <a16:creationId xmlns:a16="http://schemas.microsoft.com/office/drawing/2014/main" id="{F5651539-6485-5245-A402-379A9DC45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991" y="1475690"/>
            <a:ext cx="4280217" cy="4280217"/>
          </a:xfrm>
          <a:prstGeom prst="rect">
            <a:avLst/>
          </a:prstGeom>
        </p:spPr>
      </p:pic>
    </p:spTree>
    <p:extLst>
      <p:ext uri="{BB962C8B-B14F-4D97-AF65-F5344CB8AC3E}">
        <p14:creationId xmlns:p14="http://schemas.microsoft.com/office/powerpoint/2010/main" val="6257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Gradient</a:t>
            </a:r>
            <a:r>
              <a:rPr lang="tr-TR" sz="3200" b="1" i="0" dirty="0">
                <a:solidFill>
                  <a:srgbClr val="D15A3E"/>
                </a:solidFill>
                <a:latin typeface="Arial"/>
                <a:ea typeface="+mj-ea"/>
                <a:cs typeface="+mj-cs"/>
              </a:rPr>
              <a:t> </a:t>
            </a:r>
            <a:r>
              <a:rPr lang="tr-TR" sz="3200" b="1" i="0" dirty="0" err="1">
                <a:solidFill>
                  <a:srgbClr val="D15A3E"/>
                </a:solidFill>
                <a:latin typeface="Arial"/>
                <a:ea typeface="+mj-ea"/>
                <a:cs typeface="+mj-cs"/>
              </a:rPr>
              <a:t>Descent</a:t>
            </a:r>
            <a:r>
              <a:rPr lang="tr-TR" sz="3200" b="1" i="0" dirty="0">
                <a:solidFill>
                  <a:srgbClr val="D15A3E"/>
                </a:solidFill>
                <a:latin typeface="Arial"/>
                <a:ea typeface="+mj-ea"/>
                <a:cs typeface="+mj-cs"/>
              </a:rPr>
              <a:t> – Learning Rate</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461665"/>
          </a:xfrm>
          <a:prstGeom prst="rect">
            <a:avLst/>
          </a:prstGeom>
          <a:noFill/>
        </p:spPr>
        <p:txBody>
          <a:bodyPr wrap="square" rtlCol="0">
            <a:spAutoFit/>
          </a:bodyPr>
          <a:lstStyle/>
          <a:p>
            <a:r>
              <a:rPr lang="en" sz="1200" dirty="0"/>
              <a:t>Self Driving Cars Course # 9 – </a:t>
            </a:r>
            <a:r>
              <a:rPr lang="en" sz="1200" dirty="0" err="1"/>
              <a:t>Miniflow</a:t>
            </a:r>
            <a:r>
              <a:rPr lang="en" sz="1200" dirty="0"/>
              <a:t>: Our own </a:t>
            </a:r>
            <a:r>
              <a:rPr lang="en" sz="1200" dirty="0" err="1"/>
              <a:t>Tensorflow</a:t>
            </a:r>
            <a:r>
              <a:rPr lang="en" sz="1200" dirty="0"/>
              <a:t> (Part 2)</a:t>
            </a:r>
          </a:p>
          <a:p>
            <a:r>
              <a:rPr lang="tr-TR" sz="1200" dirty="0" err="1"/>
              <a:t>https</a:t>
            </a:r>
            <a:r>
              <a:rPr lang="tr-TR" sz="1200" dirty="0"/>
              <a:t>://</a:t>
            </a:r>
            <a:r>
              <a:rPr lang="tr-TR" sz="1200" dirty="0" err="1"/>
              <a:t>theautonomousmachines.com</a:t>
            </a:r>
            <a:r>
              <a:rPr lang="tr-TR" sz="1200" dirty="0"/>
              <a:t>/self-driving-cars-course-9/</a:t>
            </a:r>
          </a:p>
        </p:txBody>
      </p:sp>
      <p:pic>
        <p:nvPicPr>
          <p:cNvPr id="15" name="Resim 14">
            <a:extLst>
              <a:ext uri="{FF2B5EF4-FFF2-40B4-BE49-F238E27FC236}">
                <a16:creationId xmlns:a16="http://schemas.microsoft.com/office/drawing/2014/main" id="{D9F04EC2-2686-2B43-9E4F-594D1AB43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77" y="1843237"/>
            <a:ext cx="4064000" cy="2286000"/>
          </a:xfrm>
          <a:prstGeom prst="rect">
            <a:avLst/>
          </a:prstGeom>
        </p:spPr>
      </p:pic>
      <p:pic>
        <p:nvPicPr>
          <p:cNvPr id="17" name="Resim 16">
            <a:extLst>
              <a:ext uri="{FF2B5EF4-FFF2-40B4-BE49-F238E27FC236}">
                <a16:creationId xmlns:a16="http://schemas.microsoft.com/office/drawing/2014/main" id="{5CAC8C63-B887-F44E-B377-38ED32D45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2555" y="1843237"/>
            <a:ext cx="4064000" cy="2286000"/>
          </a:xfrm>
          <a:prstGeom prst="rect">
            <a:avLst/>
          </a:prstGeom>
        </p:spPr>
      </p:pic>
      <p:sp>
        <p:nvSpPr>
          <p:cNvPr id="18" name="İçerik Yer Tutucusu 2">
            <a:extLst>
              <a:ext uri="{FF2B5EF4-FFF2-40B4-BE49-F238E27FC236}">
                <a16:creationId xmlns:a16="http://schemas.microsoft.com/office/drawing/2014/main" id="{4D2133D9-37E3-664D-8D60-73BE3196CBF9}"/>
              </a:ext>
            </a:extLst>
          </p:cNvPr>
          <p:cNvSpPr>
            <a:spLocks noGrp="1"/>
          </p:cNvSpPr>
          <p:nvPr>
            <p:ph idx="1"/>
          </p:nvPr>
        </p:nvSpPr>
        <p:spPr>
          <a:xfrm>
            <a:off x="1295400" y="3725622"/>
            <a:ext cx="3786739" cy="316989"/>
          </a:xfrm>
        </p:spPr>
        <p:txBody>
          <a:bodyPr>
            <a:normAutofit/>
          </a:bodyPr>
          <a:lstStyle/>
          <a:p>
            <a:pPr marL="274320" lvl="1" indent="0">
              <a:buNone/>
            </a:pPr>
            <a:r>
              <a:rPr lang="tr-TR" sz="1500" dirty="0"/>
              <a:t>Yakınsama (</a:t>
            </a:r>
            <a:r>
              <a:rPr lang="tr-TR" sz="1500" dirty="0" err="1"/>
              <a:t>covergence</a:t>
            </a:r>
            <a:r>
              <a:rPr lang="tr-TR" sz="1500" dirty="0"/>
              <a:t>): ideal durum</a:t>
            </a:r>
          </a:p>
        </p:txBody>
      </p:sp>
      <p:sp>
        <p:nvSpPr>
          <p:cNvPr id="19" name="İçerik Yer Tutucusu 2">
            <a:extLst>
              <a:ext uri="{FF2B5EF4-FFF2-40B4-BE49-F238E27FC236}">
                <a16:creationId xmlns:a16="http://schemas.microsoft.com/office/drawing/2014/main" id="{B895198C-6DED-E14A-A057-40157FCAA508}"/>
              </a:ext>
            </a:extLst>
          </p:cNvPr>
          <p:cNvSpPr txBox="1">
            <a:spLocks/>
          </p:cNvSpPr>
          <p:nvPr/>
        </p:nvSpPr>
        <p:spPr>
          <a:xfrm>
            <a:off x="6581185" y="3725621"/>
            <a:ext cx="3786739" cy="6006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marL="274320" lvl="1" indent="0">
              <a:buFont typeface="Arial" pitchFamily="34" charset="0"/>
              <a:buNone/>
            </a:pPr>
            <a:r>
              <a:rPr lang="tr-TR" sz="1500" dirty="0"/>
              <a:t>Iraksama (</a:t>
            </a:r>
            <a:r>
              <a:rPr lang="tr-TR" sz="1500" dirty="0" err="1"/>
              <a:t>divergence</a:t>
            </a:r>
            <a:r>
              <a:rPr lang="tr-TR" sz="1500" dirty="0"/>
              <a:t>): Learning </a:t>
            </a:r>
            <a:r>
              <a:rPr lang="tr-TR" sz="1500" dirty="0" err="1"/>
              <a:t>rate’in</a:t>
            </a:r>
            <a:r>
              <a:rPr lang="tr-TR" sz="1500" dirty="0"/>
              <a:t> çok yüksek olduğu durumlarda gerçekleşebilir</a:t>
            </a:r>
          </a:p>
        </p:txBody>
      </p:sp>
    </p:spTree>
    <p:extLst>
      <p:ext uri="{BB962C8B-B14F-4D97-AF65-F5344CB8AC3E}">
        <p14:creationId xmlns:p14="http://schemas.microsoft.com/office/powerpoint/2010/main" val="25510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çerik Yer Tutucusu 2"/>
          <p:cNvSpPr>
            <a:spLocks noGrp="1"/>
          </p:cNvSpPr>
          <p:nvPr>
            <p:ph idx="1"/>
          </p:nvPr>
        </p:nvSpPr>
        <p:spPr>
          <a:xfrm>
            <a:off x="1295400" y="1075045"/>
            <a:ext cx="9601200" cy="3809999"/>
          </a:xfrm>
        </p:spPr>
        <p:txBody>
          <a:bodyPr/>
          <a:lstStyle/>
          <a:p>
            <a:r>
              <a:rPr lang="tr-TR" dirty="0"/>
              <a:t>Gradient Descent (hata değerlerinin toplamı tek seferde ele alınıyor)</a:t>
            </a:r>
          </a:p>
          <a:p>
            <a:pPr marL="0" indent="0">
              <a:buNone/>
            </a:pPr>
            <a:endParaRPr lang="tr-TR" dirty="0"/>
          </a:p>
          <a:p>
            <a:pPr marL="0" indent="0">
              <a:buNone/>
            </a:pPr>
            <a:endParaRPr lang="tr-TR" dirty="0"/>
          </a:p>
          <a:p>
            <a:pPr marL="0" indent="0" algn="l" defTabSz="914400">
              <a:lnSpc>
                <a:spcPct val="90000"/>
              </a:lnSpc>
              <a:spcBef>
                <a:spcPts val="1800"/>
              </a:spcBef>
              <a:buClr>
                <a:srgbClr val="D15A3E"/>
              </a:buClr>
              <a:buSzPct val="100000"/>
              <a:buNone/>
            </a:pPr>
            <a:endParaRPr lang="tr-TR" sz="2000" b="0" i="0" dirty="0">
              <a:solidFill>
                <a:srgbClr val="2D2E2D"/>
              </a:solidFill>
              <a:latin typeface="Arial"/>
            </a:endParaRPr>
          </a:p>
          <a:p>
            <a:pPr marL="228600" indent="-228600" algn="l" defTabSz="914400">
              <a:lnSpc>
                <a:spcPct val="90000"/>
              </a:lnSpc>
              <a:spcBef>
                <a:spcPts val="1800"/>
              </a:spcBef>
              <a:buClr>
                <a:srgbClr val="D15A3E"/>
              </a:buClr>
              <a:buSzPct val="100000"/>
              <a:buFont typeface="Arial"/>
              <a:buChar char="▪"/>
            </a:pPr>
            <a:r>
              <a:rPr lang="tr-TR" sz="2000" b="0" i="0" dirty="0">
                <a:solidFill>
                  <a:srgbClr val="2D2E2D"/>
                </a:solidFill>
                <a:latin typeface="Arial"/>
              </a:rPr>
              <a:t>Stochastic Gradient Descent (hata değerleri her eğitim datası için tek tek ele alınıyor)</a:t>
            </a:r>
            <a:endParaRPr lang="tr-TR" dirty="0"/>
          </a:p>
        </p:txBody>
      </p:sp>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Stochastic Gradient Descent</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sz="1200" dirty="0"/>
              <a:t>Fitting a model via closed-form equations vs. Gradient Descent vs Stochastic Gradient Descent vs Mini-Batch Learning. What is the difference?</a:t>
            </a:r>
          </a:p>
          <a:p>
            <a:r>
              <a:rPr lang="tr-TR" sz="1200" dirty="0"/>
              <a:t>https://sebastianraschka.com/faq/docs/closed-form-vs-gd.html</a:t>
            </a: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99" y="1463357"/>
            <a:ext cx="7626325" cy="1323577"/>
          </a:xfrm>
          <a:prstGeom prst="rect">
            <a:avLst/>
          </a:prstGeom>
        </p:spPr>
      </p:pic>
      <p:pic>
        <p:nvPicPr>
          <p:cNvPr id="12" name="Resim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399" y="3891791"/>
            <a:ext cx="7650137" cy="1564445"/>
          </a:xfrm>
          <a:prstGeom prst="rect">
            <a:avLst/>
          </a:prstGeom>
        </p:spPr>
      </p:pic>
    </p:spTree>
    <p:extLst>
      <p:ext uri="{BB962C8B-B14F-4D97-AF65-F5344CB8AC3E}">
        <p14:creationId xmlns:p14="http://schemas.microsoft.com/office/powerpoint/2010/main" val="305477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çerik Yer Tutucusu 2"/>
          <p:cNvSpPr>
            <a:spLocks noGrp="1"/>
          </p:cNvSpPr>
          <p:nvPr>
            <p:ph idx="1"/>
          </p:nvPr>
        </p:nvSpPr>
        <p:spPr>
          <a:xfrm>
            <a:off x="1295400" y="1075045"/>
            <a:ext cx="9601200" cy="4978283"/>
          </a:xfrm>
        </p:spPr>
        <p:txBody>
          <a:bodyPr>
            <a:normAutofit fontScale="92500" lnSpcReduction="10000"/>
          </a:bodyPr>
          <a:lstStyle/>
          <a:p>
            <a:r>
              <a:rPr lang="tr-TR" dirty="0"/>
              <a:t>Gradient Descent (GD, Batch Gradient Descent)</a:t>
            </a:r>
          </a:p>
          <a:p>
            <a:pPr lvl="1"/>
            <a:r>
              <a:rPr lang="tr-TR" dirty="0"/>
              <a:t>Yavaş öğrenir, hassas değil, çünkü tüm training data’nın hata ortalamasıyla kendisini günceller</a:t>
            </a:r>
          </a:p>
          <a:p>
            <a:pPr lvl="1"/>
            <a:r>
              <a:rPr lang="tr-TR" dirty="0"/>
              <a:t>Çok fazla RAM ihtiyacı (tüm training data aynı anda işlenmek zorunda)</a:t>
            </a:r>
          </a:p>
          <a:p>
            <a:r>
              <a:rPr lang="tr-TR" dirty="0"/>
              <a:t>Stochastic Gradient Descent (SGD)</a:t>
            </a:r>
          </a:p>
          <a:p>
            <a:pPr lvl="1"/>
            <a:r>
              <a:rPr lang="tr-TR" dirty="0"/>
              <a:t>Hızlı öğrenir, hassastır, birebir tüm training sample’lar için kendini günceller</a:t>
            </a:r>
          </a:p>
          <a:p>
            <a:pPr lvl="1"/>
            <a:r>
              <a:rPr lang="tr-TR" dirty="0"/>
              <a:t>Az RAM ihtiyacı</a:t>
            </a:r>
          </a:p>
          <a:p>
            <a:pPr lvl="1"/>
            <a:r>
              <a:rPr lang="tr-TR" dirty="0"/>
              <a:t>İşlem yapması çok uzun zaman alır</a:t>
            </a:r>
          </a:p>
          <a:p>
            <a:r>
              <a:rPr lang="tr-TR" dirty="0"/>
              <a:t>Mini-Batch Gradient Descent (MB-GD)</a:t>
            </a:r>
          </a:p>
          <a:p>
            <a:pPr lvl="1"/>
            <a:r>
              <a:rPr lang="tr-TR" dirty="0"/>
              <a:t>Optimum öğrenme hızına sahiptir, training data’nın önceden belirlenmiş belirli sayıdaki gruplarını işler (Örneğin, batch_size=64 denilebilir). Batch size olarak 2’nin üsleri önerilir.</a:t>
            </a:r>
          </a:p>
          <a:p>
            <a:pPr lvl="1"/>
            <a:r>
              <a:rPr lang="tr-TR" dirty="0"/>
              <a:t>Her batch’in ortalama hatalarıyla kendisini günceller</a:t>
            </a:r>
          </a:p>
          <a:p>
            <a:pPr lvl="1"/>
            <a:r>
              <a:rPr lang="tr-TR" dirty="0"/>
              <a:t>Optimum RAM ihtiyacı</a:t>
            </a:r>
          </a:p>
          <a:p>
            <a:pPr lvl="1"/>
            <a:r>
              <a:rPr lang="tr-TR" dirty="0"/>
              <a:t>Optimum zaman, optimum kaynak</a:t>
            </a:r>
          </a:p>
          <a:p>
            <a:pPr lvl="1"/>
            <a:endParaRPr lang="tr-TR" dirty="0"/>
          </a:p>
        </p:txBody>
      </p:sp>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Mini-Batch Gradient Descent</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sz="1200" dirty="0"/>
              <a:t>Fitting a model via closed-form equations vs. Gradient Descent vs Stochastic Gradient Descent vs Mini-Batch Learning. What is the difference?</a:t>
            </a:r>
          </a:p>
          <a:p>
            <a:r>
              <a:rPr lang="tr-TR" sz="1200" dirty="0"/>
              <a:t>https://sebastianraschka.com/faq/docs/closed-form-vs-gd.html</a:t>
            </a:r>
          </a:p>
        </p:txBody>
      </p:sp>
    </p:spTree>
    <p:extLst>
      <p:ext uri="{BB962C8B-B14F-4D97-AF65-F5344CB8AC3E}">
        <p14:creationId xmlns:p14="http://schemas.microsoft.com/office/powerpoint/2010/main" val="71166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Hayatımızda Yapay Zeka – Google Translate</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Zero-Shot Translation with Google’s Multilingual Neural Machine Translation System</a:t>
            </a:r>
          </a:p>
          <a:p>
            <a:r>
              <a:rPr lang="tr-TR" dirty="0"/>
              <a:t>https://research.googleblog.com/2016/11/zero-shot-translation-with-googles.html</a:t>
            </a: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075045"/>
            <a:ext cx="9365382" cy="5010479"/>
          </a:xfrm>
          <a:prstGeom prst="rect">
            <a:avLst/>
          </a:prstGeom>
        </p:spPr>
      </p:pic>
    </p:spTree>
    <p:extLst>
      <p:ext uri="{BB962C8B-B14F-4D97-AF65-F5344CB8AC3E}">
        <p14:creationId xmlns:p14="http://schemas.microsoft.com/office/powerpoint/2010/main" val="63673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çerik Yer Tutucusu 2"/>
          <p:cNvSpPr>
            <a:spLocks noGrp="1"/>
          </p:cNvSpPr>
          <p:nvPr>
            <p:ph idx="1"/>
          </p:nvPr>
        </p:nvSpPr>
        <p:spPr>
          <a:xfrm>
            <a:off x="1295400" y="1075045"/>
            <a:ext cx="9601200" cy="4978283"/>
          </a:xfrm>
        </p:spPr>
        <p:txBody>
          <a:bodyPr>
            <a:normAutofit fontScale="85000" lnSpcReduction="10000"/>
          </a:bodyPr>
          <a:lstStyle/>
          <a:p>
            <a:r>
              <a:rPr lang="tr-TR" dirty="0"/>
              <a:t>Elimizde 1000 adet X ve Y verisi bulunduğunu varsayalım</a:t>
            </a:r>
          </a:p>
          <a:p>
            <a:r>
              <a:rPr lang="tr-TR" dirty="0"/>
              <a:t>Bu dataset’i rastgele seçimlerle 2’ye veya 3’e ayırırız</a:t>
            </a:r>
          </a:p>
          <a:p>
            <a:pPr lvl="1"/>
            <a:r>
              <a:rPr lang="tr-TR" dirty="0"/>
              <a:t>Training set: %60 (Eğitimde kullanılır)</a:t>
            </a:r>
          </a:p>
          <a:p>
            <a:pPr lvl="1"/>
            <a:r>
              <a:rPr lang="tr-TR" dirty="0"/>
              <a:t>Validation set: %20 (Opsiyonel) (Eğitim sırasında her epoch’tan sonra kullanılır, cross validation)</a:t>
            </a:r>
          </a:p>
          <a:p>
            <a:pPr lvl="1"/>
            <a:r>
              <a:rPr lang="tr-TR" dirty="0"/>
              <a:t>Test set: %20 (Eğitim bittikten sonra kullanılır)</a:t>
            </a:r>
          </a:p>
          <a:p>
            <a:pPr lvl="1"/>
            <a:r>
              <a:rPr lang="tr-TR" dirty="0"/>
              <a:t>Eski çağda %70/%30 yapılırdı, şimdi %60/%20/%20</a:t>
            </a:r>
          </a:p>
          <a:p>
            <a:pPr lvl="1"/>
            <a:r>
              <a:rPr lang="tr-TR" dirty="0"/>
              <a:t>Big data için (1 milyon gibi) %98/%1/%1 seçimi yapılabilir</a:t>
            </a:r>
          </a:p>
          <a:p>
            <a:pPr lvl="1"/>
            <a:r>
              <a:rPr lang="tr-TR" dirty="0"/>
              <a:t>Validation set ve test set aynı kaynaktan olmalı</a:t>
            </a:r>
          </a:p>
          <a:p>
            <a:r>
              <a:rPr lang="tr-TR" dirty="0"/>
              <a:t>Eğitim sadece Training set ile yapılır</a:t>
            </a:r>
          </a:p>
          <a:p>
            <a:r>
              <a:rPr lang="tr-TR" dirty="0"/>
              <a:t>Her epoch’tan sonra validation set ile loss hesaplanır, buna göre </a:t>
            </a:r>
            <a:r>
              <a:rPr lang="tr-TR" dirty="0" err="1"/>
              <a:t>parameter’lar</a:t>
            </a:r>
            <a:r>
              <a:rPr lang="tr-TR" dirty="0"/>
              <a:t> optimize edilir</a:t>
            </a:r>
          </a:p>
          <a:p>
            <a:r>
              <a:rPr lang="tr-TR" dirty="0"/>
              <a:t>Eğitim sonrasında Test set ile loss ve accuracy hesaplanır, başarılı olup olmadığı anlaşılır.</a:t>
            </a:r>
          </a:p>
          <a:p>
            <a:r>
              <a:rPr lang="tr-TR" dirty="0"/>
              <a:t>Overfitting/Underfitting</a:t>
            </a:r>
          </a:p>
        </p:txBody>
      </p:sp>
      <p:sp>
        <p:nvSpPr>
          <p:cNvPr id="2" name="Başlık 1"/>
          <p:cNvSpPr>
            <a:spLocks noGrp="1"/>
          </p:cNvSpPr>
          <p:nvPr>
            <p:ph type="title"/>
          </p:nvPr>
        </p:nvSpPr>
        <p:spPr/>
        <p:txBody>
          <a:bodyPr anchor="t" anchorCtr="0"/>
          <a:lstStyle/>
          <a:p>
            <a:pPr algn="l" defTabSz="914400">
              <a:lnSpc>
                <a:spcPct val="90000"/>
              </a:lnSpc>
              <a:spcBef>
                <a:spcPts val="0"/>
              </a:spcBef>
              <a:buNone/>
            </a:pPr>
            <a:r>
              <a:rPr lang="tr-TR" dirty="0">
                <a:solidFill>
                  <a:srgbClr val="D15A3E"/>
                </a:solidFill>
                <a:latin typeface="Arial"/>
              </a:rPr>
              <a:t>Başarılı Bir Öğrenme Nasıl Gerçekleşir</a:t>
            </a:r>
            <a:endParaRPr lang="tr-TR" sz="3200" b="1" i="0" dirty="0">
              <a:solidFill>
                <a:srgbClr val="D15A3E"/>
              </a:solidFill>
              <a:latin typeface="Arial"/>
              <a:ea typeface="+mj-ea"/>
              <a:cs typeface="+mj-cs"/>
            </a:endParaRP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276999"/>
          </a:xfrm>
          <a:prstGeom prst="rect">
            <a:avLst/>
          </a:prstGeom>
          <a:noFill/>
        </p:spPr>
        <p:txBody>
          <a:bodyPr wrap="square" rtlCol="0">
            <a:spAutoFit/>
          </a:bodyPr>
          <a:lstStyle/>
          <a:p>
            <a:endParaRPr lang="tr-TR" sz="1200" dirty="0"/>
          </a:p>
        </p:txBody>
      </p:sp>
    </p:spTree>
    <p:extLst>
      <p:ext uri="{BB962C8B-B14F-4D97-AF65-F5344CB8AC3E}">
        <p14:creationId xmlns:p14="http://schemas.microsoft.com/office/powerpoint/2010/main" val="31714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sz="8000" b="1" i="0" baseline="0" dirty="0">
                <a:solidFill>
                  <a:srgbClr val="2D2E2D"/>
                </a:solidFill>
                <a:latin typeface="Arial"/>
                <a:ea typeface="+mj-ea"/>
                <a:cs typeface="+mj-cs"/>
              </a:rPr>
              <a:t>Classification</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29683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Classification </a:t>
            </a:r>
          </a:p>
        </p:txBody>
      </p:sp>
      <p:sp>
        <p:nvSpPr>
          <p:cNvPr id="3" name="İçerik Yer Tutucusu 2"/>
          <p:cNvSpPr>
            <a:spLocks noGrp="1"/>
          </p:cNvSpPr>
          <p:nvPr>
            <p:ph idx="1"/>
          </p:nvPr>
        </p:nvSpPr>
        <p:spPr>
          <a:xfrm>
            <a:off x="1295400" y="1058779"/>
            <a:ext cx="9601200" cy="4732421"/>
          </a:xfrm>
        </p:spPr>
        <p:txBody>
          <a:bodyPr>
            <a:normAutofit fontScale="92500" lnSpcReduction="20000"/>
          </a:bodyPr>
          <a:lstStyle/>
          <a:p>
            <a:pPr marL="0" indent="0" algn="l" defTabSz="914400">
              <a:lnSpc>
                <a:spcPct val="90000"/>
              </a:lnSpc>
              <a:spcBef>
                <a:spcPts val="1800"/>
              </a:spcBef>
              <a:buClr>
                <a:srgbClr val="D15A3E"/>
              </a:buClr>
              <a:buSzPct val="100000"/>
              <a:buNone/>
            </a:pPr>
            <a:r>
              <a:rPr lang="tr-TR" sz="2000" b="0" i="0" dirty="0">
                <a:solidFill>
                  <a:srgbClr val="2D2E2D"/>
                </a:solidFill>
                <a:latin typeface="Arial"/>
              </a:rPr>
              <a:t>Regression’da sürekli bir sayı tahmininde bulunulur. Fakat kategori tahmininde bulunmak için sınıflandırma yöntemleri kullanılır.</a:t>
            </a:r>
          </a:p>
          <a:p>
            <a:pPr marL="0" indent="0" algn="l" defTabSz="914400">
              <a:lnSpc>
                <a:spcPct val="90000"/>
              </a:lnSpc>
              <a:spcBef>
                <a:spcPts val="1800"/>
              </a:spcBef>
              <a:buClr>
                <a:srgbClr val="D15A3E"/>
              </a:buClr>
              <a:buSzPct val="100000"/>
              <a:buNone/>
            </a:pPr>
            <a:endParaRPr lang="tr-TR" sz="2000" b="0" i="0" dirty="0">
              <a:solidFill>
                <a:srgbClr val="2D2E2D"/>
              </a:solidFill>
              <a:latin typeface="Arial"/>
            </a:endParaRPr>
          </a:p>
          <a:p>
            <a:pPr marL="228600" indent="-228600" algn="l" defTabSz="914400">
              <a:lnSpc>
                <a:spcPct val="90000"/>
              </a:lnSpc>
              <a:spcBef>
                <a:spcPts val="1800"/>
              </a:spcBef>
              <a:buClr>
                <a:srgbClr val="D15A3E"/>
              </a:buClr>
              <a:buSzPct val="100000"/>
              <a:buFont typeface="Arial"/>
              <a:buChar char="▪"/>
            </a:pPr>
            <a:r>
              <a:rPr lang="tr-TR" sz="2000" b="0" i="0" dirty="0">
                <a:solidFill>
                  <a:srgbClr val="2D2E2D"/>
                </a:solidFill>
                <a:latin typeface="Arial"/>
              </a:rPr>
              <a:t>Linear</a:t>
            </a:r>
          </a:p>
          <a:p>
            <a:pPr lvl="1" indent="-228600">
              <a:spcBef>
                <a:spcPts val="1800"/>
              </a:spcBef>
              <a:buClr>
                <a:srgbClr val="D15A3E"/>
              </a:buClr>
              <a:buFont typeface="Arial"/>
              <a:buChar char="▪"/>
            </a:pPr>
            <a:r>
              <a:rPr lang="tr-TR" sz="1800" b="0" i="0" dirty="0">
                <a:solidFill>
                  <a:srgbClr val="2D2E2D"/>
                </a:solidFill>
                <a:latin typeface="Arial"/>
              </a:rPr>
              <a:t>Logistic Regression</a:t>
            </a:r>
          </a:p>
          <a:p>
            <a:pPr lvl="1">
              <a:buClr>
                <a:srgbClr val="D15A3E"/>
              </a:buClr>
              <a:buFont typeface="Arial"/>
              <a:buChar char="▪"/>
            </a:pPr>
            <a:r>
              <a:rPr lang="tr-TR" dirty="0">
                <a:solidFill>
                  <a:srgbClr val="2D2E2D"/>
                </a:solidFill>
              </a:rPr>
              <a:t>Support Vector Machines (SVM)</a:t>
            </a:r>
          </a:p>
          <a:p>
            <a:pPr lvl="1">
              <a:buClr>
                <a:srgbClr val="D15A3E"/>
              </a:buClr>
              <a:buFont typeface="Arial"/>
              <a:buChar char="▪"/>
            </a:pPr>
            <a:r>
              <a:rPr lang="tr-TR" dirty="0">
                <a:solidFill>
                  <a:srgbClr val="2D2E2D"/>
                </a:solidFill>
              </a:rPr>
              <a:t>Kernel SVM </a:t>
            </a:r>
          </a:p>
          <a:p>
            <a:pPr>
              <a:buClr>
                <a:srgbClr val="D15A3E"/>
              </a:buClr>
              <a:buFont typeface="Arial"/>
              <a:buChar char="▪"/>
            </a:pPr>
            <a:r>
              <a:rPr lang="tr-TR" dirty="0">
                <a:solidFill>
                  <a:srgbClr val="2D2E2D"/>
                </a:solidFill>
                <a:latin typeface="Arial"/>
              </a:rPr>
              <a:t>Non-linear</a:t>
            </a:r>
          </a:p>
          <a:p>
            <a:pPr lvl="1">
              <a:buClr>
                <a:srgbClr val="D15A3E"/>
              </a:buClr>
              <a:buFont typeface="Arial"/>
              <a:buChar char="▪"/>
            </a:pPr>
            <a:r>
              <a:rPr lang="tr-TR" dirty="0">
                <a:solidFill>
                  <a:srgbClr val="2D2E2D"/>
                </a:solidFill>
                <a:latin typeface="Arial"/>
              </a:rPr>
              <a:t>K-Nearest Neighbors (K-NN)</a:t>
            </a:r>
            <a:endParaRPr lang="tr-TR" sz="1800" b="0" i="0" dirty="0">
              <a:solidFill>
                <a:srgbClr val="2D2E2D"/>
              </a:solidFill>
              <a:latin typeface="Arial"/>
            </a:endParaRPr>
          </a:p>
          <a:p>
            <a:pPr lvl="1" indent="-228600">
              <a:spcBef>
                <a:spcPts val="1800"/>
              </a:spcBef>
              <a:buClr>
                <a:srgbClr val="D15A3E"/>
              </a:buClr>
              <a:buFont typeface="Arial"/>
              <a:buChar char="▪"/>
            </a:pPr>
            <a:r>
              <a:rPr lang="tr-TR" sz="1800" b="0" i="0" dirty="0">
                <a:solidFill>
                  <a:srgbClr val="2D2E2D"/>
                </a:solidFill>
                <a:latin typeface="Arial"/>
              </a:rPr>
              <a:t>Naive Bayes</a:t>
            </a:r>
          </a:p>
          <a:p>
            <a:pPr lvl="1" indent="-228600">
              <a:spcBef>
                <a:spcPts val="1800"/>
              </a:spcBef>
              <a:buClr>
                <a:srgbClr val="D15A3E"/>
              </a:buClr>
              <a:buFont typeface="Arial"/>
              <a:buChar char="▪"/>
            </a:pPr>
            <a:r>
              <a:rPr lang="tr-TR" dirty="0">
                <a:solidFill>
                  <a:srgbClr val="2D2E2D"/>
                </a:solidFill>
                <a:latin typeface="Arial"/>
              </a:rPr>
              <a:t>Decision Tree Classification</a:t>
            </a:r>
          </a:p>
          <a:p>
            <a:pPr lvl="1" indent="-228600">
              <a:spcBef>
                <a:spcPts val="1800"/>
              </a:spcBef>
              <a:buClr>
                <a:srgbClr val="D15A3E"/>
              </a:buClr>
              <a:buFont typeface="Arial"/>
              <a:buChar char="▪"/>
            </a:pPr>
            <a:r>
              <a:rPr lang="tr-TR" sz="1800" b="0" i="0" dirty="0">
                <a:solidFill>
                  <a:srgbClr val="2D2E2D"/>
                </a:solidFill>
                <a:latin typeface="Arial"/>
              </a:rPr>
              <a:t>Random Forest Classification</a:t>
            </a:r>
          </a:p>
          <a:p>
            <a:pPr marL="228600" indent="-228600" algn="l" defTabSz="914400">
              <a:lnSpc>
                <a:spcPct val="90000"/>
              </a:lnSpc>
              <a:spcBef>
                <a:spcPts val="1800"/>
              </a:spcBef>
              <a:buClr>
                <a:srgbClr val="D15A3E"/>
              </a:buClr>
              <a:buSzPct val="100000"/>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Tree>
    <p:extLst>
      <p:ext uri="{BB962C8B-B14F-4D97-AF65-F5344CB8AC3E}">
        <p14:creationId xmlns:p14="http://schemas.microsoft.com/office/powerpoint/2010/main" val="3530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Classification</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524001"/>
            <a:ext cx="9601200" cy="3809999"/>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5</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3869356"/>
            <a:ext cx="9601200" cy="219975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tr-TR" dirty="0" err="1"/>
              <a:t>Scikit-learn</a:t>
            </a:r>
            <a:r>
              <a:rPr lang="tr-TR" dirty="0"/>
              <a:t> </a:t>
            </a:r>
            <a:r>
              <a:rPr lang="tr-TR" dirty="0" err="1"/>
              <a:t>Logistic</a:t>
            </a:r>
            <a:r>
              <a:rPr lang="tr-TR" dirty="0"/>
              <a:t> </a:t>
            </a:r>
            <a:r>
              <a:rPr lang="tr-TR" dirty="0" err="1"/>
              <a:t>Regression</a:t>
            </a:r>
            <a:endParaRPr lang="tr-TR" dirty="0"/>
          </a:p>
          <a:p>
            <a:pPr>
              <a:buClr>
                <a:srgbClr val="D15A3E"/>
              </a:buClr>
              <a:buFont typeface="Arial"/>
              <a:buChar char="▪"/>
            </a:pPr>
            <a:r>
              <a:rPr lang="tr-TR" dirty="0" err="1"/>
              <a:t>Scikit-learn</a:t>
            </a:r>
            <a:r>
              <a:rPr lang="tr-TR" dirty="0"/>
              <a:t> K-</a:t>
            </a:r>
            <a:r>
              <a:rPr lang="tr-TR" dirty="0" err="1"/>
              <a:t>Nearest</a:t>
            </a:r>
            <a:r>
              <a:rPr lang="tr-TR" dirty="0"/>
              <a:t>-</a:t>
            </a:r>
            <a:r>
              <a:rPr lang="tr-TR" dirty="0" err="1"/>
              <a:t>Neighbors</a:t>
            </a:r>
            <a:endParaRPr lang="tr-TR" dirty="0"/>
          </a:p>
          <a:p>
            <a:pPr>
              <a:buClr>
                <a:srgbClr val="D15A3E"/>
              </a:buClr>
              <a:buFont typeface="Arial"/>
              <a:buChar char="▪"/>
            </a:pPr>
            <a:r>
              <a:rPr lang="tr-TR" dirty="0" err="1"/>
              <a:t>Scikit-learn</a:t>
            </a:r>
            <a:r>
              <a:rPr lang="tr-TR" dirty="0"/>
              <a:t> </a:t>
            </a:r>
            <a:r>
              <a:rPr lang="tr-TR" dirty="0" err="1"/>
              <a:t>Support</a:t>
            </a:r>
            <a:r>
              <a:rPr lang="tr-TR" dirty="0"/>
              <a:t> </a:t>
            </a:r>
            <a:r>
              <a:rPr lang="tr-TR" dirty="0" err="1"/>
              <a:t>Vector</a:t>
            </a:r>
            <a:r>
              <a:rPr lang="tr-TR" dirty="0"/>
              <a:t> Machine (SVM)</a:t>
            </a:r>
          </a:p>
          <a:p>
            <a:pPr>
              <a:buClr>
                <a:srgbClr val="D15A3E"/>
              </a:buClr>
              <a:buFont typeface="Arial"/>
              <a:buChar char="▪"/>
            </a:pPr>
            <a:r>
              <a:rPr lang="tr-TR" dirty="0" err="1"/>
              <a:t>Scikit-learn</a:t>
            </a:r>
            <a:r>
              <a:rPr lang="tr-TR" dirty="0"/>
              <a:t> </a:t>
            </a:r>
            <a:r>
              <a:rPr lang="tr-TR" dirty="0" err="1"/>
              <a:t>Kernel</a:t>
            </a:r>
            <a:r>
              <a:rPr lang="tr-TR" dirty="0"/>
              <a:t> SVM (RBF)</a:t>
            </a:r>
          </a:p>
          <a:p>
            <a:pPr>
              <a:buClr>
                <a:srgbClr val="D15A3E"/>
              </a:buClr>
              <a:buFont typeface="Arial"/>
              <a:buChar char="▪"/>
            </a:pPr>
            <a:r>
              <a:rPr lang="tr-TR" dirty="0" err="1"/>
              <a:t>Scikit-learn</a:t>
            </a:r>
            <a:r>
              <a:rPr lang="tr-TR" dirty="0"/>
              <a:t> </a:t>
            </a:r>
            <a:r>
              <a:rPr lang="tr-TR" dirty="0" err="1"/>
              <a:t>Naïve</a:t>
            </a:r>
            <a:r>
              <a:rPr lang="tr-TR" dirty="0"/>
              <a:t> </a:t>
            </a:r>
            <a:r>
              <a:rPr lang="tr-TR" dirty="0" err="1"/>
              <a:t>Bayes</a:t>
            </a:r>
            <a:endParaRPr lang="tr-TR" dirty="0"/>
          </a:p>
          <a:p>
            <a:pPr>
              <a:buClr>
                <a:srgbClr val="D15A3E"/>
              </a:buClr>
              <a:buFont typeface="Arial"/>
              <a:buChar char="▪"/>
            </a:pPr>
            <a:r>
              <a:rPr lang="tr-TR" dirty="0"/>
              <a:t>Dosya: Demo5_Social_Network_Ads.csv</a:t>
            </a:r>
          </a:p>
          <a:p>
            <a:pPr>
              <a:buClr>
                <a:srgbClr val="D15A3E"/>
              </a:buClr>
              <a:buFont typeface="Arial"/>
              <a:buChar char="▪"/>
            </a:pPr>
            <a:endParaRPr lang="tr-TR" dirty="0"/>
          </a:p>
          <a:p>
            <a:pPr lvl="1" indent="-228600">
              <a:spcBef>
                <a:spcPts val="1800"/>
              </a:spcBef>
              <a:buClr>
                <a:srgbClr val="D15A3E"/>
              </a:buClr>
              <a:buFont typeface="Arial"/>
              <a:buChar char="▪"/>
            </a:pPr>
            <a:endParaRPr lang="tr-TR" dirty="0"/>
          </a:p>
        </p:txBody>
      </p:sp>
    </p:spTree>
    <p:extLst>
      <p:ext uri="{BB962C8B-B14F-4D97-AF65-F5344CB8AC3E}">
        <p14:creationId xmlns:p14="http://schemas.microsoft.com/office/powerpoint/2010/main" val="18740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sz="8000" b="1" i="0" baseline="0" dirty="0">
                <a:solidFill>
                  <a:srgbClr val="2D2E2D"/>
                </a:solidFill>
                <a:latin typeface="Arial"/>
                <a:ea typeface="+mj-ea"/>
                <a:cs typeface="+mj-cs"/>
              </a:rPr>
              <a:t>Clustering</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249605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Clustering</a:t>
            </a:r>
          </a:p>
        </p:txBody>
      </p:sp>
      <p:sp>
        <p:nvSpPr>
          <p:cNvPr id="3" name="İçerik Yer Tutucusu 2"/>
          <p:cNvSpPr>
            <a:spLocks noGrp="1"/>
          </p:cNvSpPr>
          <p:nvPr>
            <p:ph idx="1"/>
          </p:nvPr>
        </p:nvSpPr>
        <p:spPr>
          <a:xfrm>
            <a:off x="1295400" y="1058779"/>
            <a:ext cx="9601200" cy="4732421"/>
          </a:xfrm>
        </p:spPr>
        <p:txBody>
          <a:bodyPr/>
          <a:lstStyle/>
          <a:p>
            <a:pPr marL="228600" indent="-228600" algn="just" defTabSz="914400">
              <a:lnSpc>
                <a:spcPct val="90000"/>
              </a:lnSpc>
              <a:spcBef>
                <a:spcPts val="1800"/>
              </a:spcBef>
              <a:buClr>
                <a:srgbClr val="D15A3E"/>
              </a:buClr>
              <a:buSzPct val="100000"/>
              <a:buFont typeface="Arial"/>
              <a:buChar char="▪"/>
            </a:pPr>
            <a:r>
              <a:rPr lang="tr-TR" sz="2000" b="0" i="0" dirty="0">
                <a:solidFill>
                  <a:srgbClr val="2D2E2D"/>
                </a:solidFill>
                <a:latin typeface="Arial"/>
              </a:rPr>
              <a:t>K-Means Clustering</a:t>
            </a:r>
          </a:p>
          <a:p>
            <a:pPr marL="228600" indent="-228600" algn="just" defTabSz="914400">
              <a:lnSpc>
                <a:spcPct val="90000"/>
              </a:lnSpc>
              <a:spcBef>
                <a:spcPts val="1800"/>
              </a:spcBef>
              <a:buClr>
                <a:srgbClr val="D15A3E"/>
              </a:buClr>
              <a:buSzPct val="100000"/>
              <a:buFont typeface="Arial"/>
              <a:buChar char="▪"/>
            </a:pPr>
            <a:r>
              <a:rPr lang="tr-TR" dirty="0">
                <a:solidFill>
                  <a:srgbClr val="2D2E2D"/>
                </a:solidFill>
                <a:latin typeface="Arial"/>
              </a:rPr>
              <a:t>K-Means++ Clustering</a:t>
            </a:r>
            <a:endParaRPr lang="tr-TR" sz="2000" b="0" i="0" dirty="0">
              <a:solidFill>
                <a:srgbClr val="2D2E2D"/>
              </a:solidFill>
              <a:latin typeface="Arial"/>
            </a:endParaRPr>
          </a:p>
          <a:p>
            <a:pPr marL="228600" indent="-228600" algn="just" defTabSz="914400">
              <a:lnSpc>
                <a:spcPct val="90000"/>
              </a:lnSpc>
              <a:spcBef>
                <a:spcPts val="1800"/>
              </a:spcBef>
              <a:buClr>
                <a:srgbClr val="D15A3E"/>
              </a:buClr>
              <a:buSzPct val="100000"/>
              <a:buFont typeface="Arial"/>
              <a:buChar char="▪"/>
            </a:pPr>
            <a:r>
              <a:rPr lang="tr-TR" dirty="0">
                <a:solidFill>
                  <a:srgbClr val="2D2E2D"/>
                </a:solidFill>
                <a:latin typeface="Arial"/>
              </a:rPr>
              <a:t>Hierarchical Clustering</a:t>
            </a:r>
            <a:endParaRPr lang="tr-TR" sz="2000" b="0" i="0" dirty="0">
              <a:solidFill>
                <a:srgbClr val="2D2E2D"/>
              </a:solidFill>
              <a:latin typeface="Arial"/>
            </a:endParaRPr>
          </a:p>
          <a:p>
            <a:pPr marL="228600" indent="-228600" algn="just" defTabSz="914400">
              <a:lnSpc>
                <a:spcPct val="90000"/>
              </a:lnSpc>
              <a:spcBef>
                <a:spcPts val="1800"/>
              </a:spcBef>
              <a:buClr>
                <a:srgbClr val="D15A3E"/>
              </a:buClr>
              <a:buSzPct val="100000"/>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323" y="503852"/>
            <a:ext cx="5847708" cy="4385781"/>
          </a:xfrm>
          <a:prstGeom prst="rect">
            <a:avLst/>
          </a:prstGeom>
        </p:spPr>
      </p:pic>
    </p:spTree>
    <p:extLst>
      <p:ext uri="{BB962C8B-B14F-4D97-AF65-F5344CB8AC3E}">
        <p14:creationId xmlns:p14="http://schemas.microsoft.com/office/powerpoint/2010/main" val="139304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Regression</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524002"/>
            <a:ext cx="9601200" cy="2581468"/>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6</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3191069"/>
            <a:ext cx="9601200" cy="287803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tr-TR" dirty="0" err="1"/>
              <a:t>Scikit-learn</a:t>
            </a:r>
            <a:r>
              <a:rPr lang="tr-TR" dirty="0"/>
              <a:t> K-</a:t>
            </a:r>
            <a:r>
              <a:rPr lang="tr-TR" dirty="0" err="1"/>
              <a:t>Means</a:t>
            </a:r>
            <a:endParaRPr lang="tr-TR" dirty="0"/>
          </a:p>
          <a:p>
            <a:pPr>
              <a:buClr>
                <a:srgbClr val="D15A3E"/>
              </a:buClr>
              <a:buFont typeface="Arial"/>
              <a:buChar char="▪"/>
            </a:pPr>
            <a:r>
              <a:rPr lang="tr-TR" dirty="0" err="1"/>
              <a:t>Scikit-learn</a:t>
            </a:r>
            <a:r>
              <a:rPr lang="tr-TR" dirty="0"/>
              <a:t> </a:t>
            </a:r>
            <a:r>
              <a:rPr lang="tr-TR" dirty="0" err="1"/>
              <a:t>Hierarchical</a:t>
            </a:r>
            <a:r>
              <a:rPr lang="tr-TR" dirty="0"/>
              <a:t> Clustering</a:t>
            </a:r>
          </a:p>
          <a:p>
            <a:pPr>
              <a:buClr>
                <a:srgbClr val="D15A3E"/>
              </a:buClr>
              <a:buFont typeface="Arial"/>
              <a:buChar char="▪"/>
            </a:pPr>
            <a:r>
              <a:rPr lang="tr-TR" dirty="0"/>
              <a:t>Bonus: Farklı </a:t>
            </a:r>
            <a:r>
              <a:rPr lang="tr-TR" dirty="0" err="1"/>
              <a:t>Scaler’ların</a:t>
            </a:r>
            <a:r>
              <a:rPr lang="tr-TR" dirty="0"/>
              <a:t> sonuçlarının görselleştirilmesi</a:t>
            </a:r>
          </a:p>
          <a:p>
            <a:pPr lvl="1">
              <a:buClr>
                <a:srgbClr val="D15A3E"/>
              </a:buClr>
              <a:buFont typeface="Arial"/>
              <a:buChar char="▪"/>
            </a:pPr>
            <a:r>
              <a:rPr lang="tr-TR" dirty="0"/>
              <a:t>Orijinal data</a:t>
            </a:r>
          </a:p>
          <a:p>
            <a:pPr lvl="1">
              <a:buClr>
                <a:srgbClr val="D15A3E"/>
              </a:buClr>
              <a:buFont typeface="Arial"/>
              <a:buChar char="▪"/>
            </a:pPr>
            <a:r>
              <a:rPr lang="tr-TR" dirty="0" err="1"/>
              <a:t>StandardScaler</a:t>
            </a:r>
            <a:endParaRPr lang="tr-TR" dirty="0"/>
          </a:p>
          <a:p>
            <a:pPr lvl="1">
              <a:buClr>
                <a:srgbClr val="D15A3E"/>
              </a:buClr>
              <a:buFont typeface="Arial"/>
              <a:buChar char="▪"/>
            </a:pPr>
            <a:r>
              <a:rPr lang="tr-TR" dirty="0" err="1"/>
              <a:t>MinMaxScaler</a:t>
            </a:r>
            <a:endParaRPr lang="tr-TR" dirty="0"/>
          </a:p>
          <a:p>
            <a:pPr lvl="1">
              <a:buClr>
                <a:srgbClr val="D15A3E"/>
              </a:buClr>
              <a:buFont typeface="Arial"/>
              <a:buChar char="▪"/>
            </a:pPr>
            <a:r>
              <a:rPr lang="tr-TR" dirty="0" err="1"/>
              <a:t>RobustScaler</a:t>
            </a:r>
            <a:endParaRPr lang="tr-TR" dirty="0"/>
          </a:p>
          <a:p>
            <a:pPr lvl="1">
              <a:buClr>
                <a:srgbClr val="D15A3E"/>
              </a:buClr>
              <a:buFont typeface="Arial"/>
              <a:buChar char="▪"/>
            </a:pPr>
            <a:r>
              <a:rPr lang="tr-TR" dirty="0" err="1"/>
              <a:t>Normalizer</a:t>
            </a:r>
            <a:endParaRPr lang="tr-TR" dirty="0"/>
          </a:p>
          <a:p>
            <a:pPr>
              <a:buClr>
                <a:srgbClr val="D15A3E"/>
              </a:buClr>
              <a:buFont typeface="Arial"/>
              <a:buChar char="▪"/>
            </a:pPr>
            <a:r>
              <a:rPr lang="tr-TR" dirty="0"/>
              <a:t>Dosya: Demo6_Mall_Customers.csv</a:t>
            </a:r>
          </a:p>
          <a:p>
            <a:pPr>
              <a:buClr>
                <a:srgbClr val="D15A3E"/>
              </a:buClr>
              <a:buFont typeface="Arial"/>
              <a:buChar char="▪"/>
            </a:pPr>
            <a:endParaRPr lang="tr-TR" dirty="0"/>
          </a:p>
          <a:p>
            <a:pPr lvl="1" indent="-228600">
              <a:spcBef>
                <a:spcPts val="1800"/>
              </a:spcBef>
              <a:buClr>
                <a:srgbClr val="D15A3E"/>
              </a:buClr>
              <a:buFont typeface="Arial"/>
              <a:buChar char="▪"/>
            </a:pPr>
            <a:endParaRPr lang="tr-TR" dirty="0"/>
          </a:p>
        </p:txBody>
      </p:sp>
    </p:spTree>
    <p:extLst>
      <p:ext uri="{BB962C8B-B14F-4D97-AF65-F5344CB8AC3E}">
        <p14:creationId xmlns:p14="http://schemas.microsoft.com/office/powerpoint/2010/main" val="9563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sz="8000" b="1" i="0" baseline="0" dirty="0">
                <a:solidFill>
                  <a:srgbClr val="2D2E2D"/>
                </a:solidFill>
                <a:latin typeface="Arial"/>
                <a:ea typeface="+mj-ea"/>
                <a:cs typeface="+mj-cs"/>
              </a:rPr>
              <a:t>Neural Networks</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15975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Neural Networks</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CS231n Convolutional Neural Networks for Visual Recognition</a:t>
            </a:r>
          </a:p>
          <a:p>
            <a:r>
              <a:rPr lang="tr-TR" dirty="0">
                <a:hlinkClick r:id="rId3"/>
              </a:rPr>
              <a:t>http://cs231n.github.io/neural-networks-1/</a:t>
            </a:r>
            <a:r>
              <a:rPr lang="tr-TR" dirty="0"/>
              <a:t> </a:t>
            </a:r>
          </a:p>
        </p:txBody>
      </p:sp>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312" y="1390975"/>
            <a:ext cx="5659319" cy="2419023"/>
          </a:xfrm>
          <a:prstGeom prst="rect">
            <a:avLst/>
          </a:prstGeom>
        </p:spPr>
      </p:pic>
      <p:pic>
        <p:nvPicPr>
          <p:cNvPr id="7" name="Resi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0631" y="1140837"/>
            <a:ext cx="5659319" cy="3228989"/>
          </a:xfrm>
          <a:prstGeom prst="rect">
            <a:avLst/>
          </a:prstGeom>
        </p:spPr>
      </p:pic>
      <p:sp>
        <p:nvSpPr>
          <p:cNvPr id="9" name="Metin kutusu 8"/>
          <p:cNvSpPr txBox="1"/>
          <p:nvPr/>
        </p:nvSpPr>
        <p:spPr>
          <a:xfrm>
            <a:off x="903515" y="4327788"/>
            <a:ext cx="5474447" cy="369332"/>
          </a:xfrm>
          <a:prstGeom prst="rect">
            <a:avLst/>
          </a:prstGeom>
          <a:noFill/>
        </p:spPr>
        <p:txBody>
          <a:bodyPr wrap="none" rtlCol="0">
            <a:spAutoFit/>
          </a:bodyPr>
          <a:lstStyle/>
          <a:p>
            <a:r>
              <a:rPr lang="tr-TR" spc="-1" dirty="0">
                <a:solidFill>
                  <a:srgbClr val="000000"/>
                </a:solidFill>
                <a:uFill>
                  <a:solidFill>
                    <a:srgbClr val="FFFFFF"/>
                  </a:solidFill>
                </a:uFill>
              </a:rPr>
              <a:t>Biyolojik nöron ve </a:t>
            </a:r>
            <a:r>
              <a:rPr lang="tr-TR" spc="-1">
                <a:solidFill>
                  <a:srgbClr val="000000"/>
                </a:solidFill>
                <a:uFill>
                  <a:solidFill>
                    <a:srgbClr val="FFFFFF"/>
                  </a:solidFill>
                </a:uFill>
              </a:rPr>
              <a:t>matematiksel modeli (perceptron)</a:t>
            </a:r>
            <a:endParaRPr lang="tr-TR" spc="-1" dirty="0">
              <a:solidFill>
                <a:srgbClr val="000000"/>
              </a:solidFill>
              <a:uFill>
                <a:solidFill>
                  <a:srgbClr val="FFFFFF"/>
                </a:solidFill>
              </a:uFill>
            </a:endParaRPr>
          </a:p>
        </p:txBody>
      </p:sp>
    </p:spTree>
    <p:extLst>
      <p:ext uri="{BB962C8B-B14F-4D97-AF65-F5344CB8AC3E}">
        <p14:creationId xmlns:p14="http://schemas.microsoft.com/office/powerpoint/2010/main" val="277405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Neural Networks – Deep Networks</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CS231n Convolutional Neural Networks for Visual Recognition</a:t>
            </a:r>
          </a:p>
          <a:p>
            <a:r>
              <a:rPr lang="tr-TR" dirty="0">
                <a:hlinkClick r:id="rId3"/>
              </a:rPr>
              <a:t>http://cs231n.github.io/neural-networks-1/</a:t>
            </a:r>
            <a:r>
              <a:rPr lang="tr-TR" dirty="0"/>
              <a:t> </a:t>
            </a:r>
          </a:p>
        </p:txBody>
      </p:sp>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312" y="1036482"/>
            <a:ext cx="4867275" cy="3333750"/>
          </a:xfrm>
          <a:prstGeom prst="rect">
            <a:avLst/>
          </a:prstGeom>
        </p:spPr>
      </p:pic>
      <p:pic>
        <p:nvPicPr>
          <p:cNvPr id="10" name="Resim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1751" y="1075045"/>
            <a:ext cx="5843624" cy="2866405"/>
          </a:xfrm>
          <a:prstGeom prst="rect">
            <a:avLst/>
          </a:prstGeom>
        </p:spPr>
      </p:pic>
      <p:sp>
        <p:nvSpPr>
          <p:cNvPr id="15" name="Metin kutusu 14"/>
          <p:cNvSpPr txBox="1"/>
          <p:nvPr/>
        </p:nvSpPr>
        <p:spPr>
          <a:xfrm>
            <a:off x="794657" y="4637314"/>
            <a:ext cx="2621230" cy="369332"/>
          </a:xfrm>
          <a:prstGeom prst="rect">
            <a:avLst/>
          </a:prstGeom>
          <a:noFill/>
        </p:spPr>
        <p:txBody>
          <a:bodyPr wrap="none" rtlCol="0">
            <a:spAutoFit/>
          </a:bodyPr>
          <a:lstStyle/>
          <a:p>
            <a:r>
              <a:rPr lang="tr-TR" dirty="0"/>
              <a:t>2 ve 3 katmanlı network</a:t>
            </a:r>
          </a:p>
        </p:txBody>
      </p:sp>
    </p:spTree>
    <p:extLst>
      <p:ext uri="{BB962C8B-B14F-4D97-AF65-F5344CB8AC3E}">
        <p14:creationId xmlns:p14="http://schemas.microsoft.com/office/powerpoint/2010/main" val="390941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0"/>
            <a:ext cx="9601200" cy="1142385"/>
          </a:xfrm>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Hayatımızda Yapay Zeka – Google Translate</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523220"/>
          </a:xfrm>
          <a:prstGeom prst="rect">
            <a:avLst/>
          </a:prstGeom>
          <a:noFill/>
        </p:spPr>
        <p:txBody>
          <a:bodyPr wrap="square" rtlCol="0">
            <a:spAutoFit/>
          </a:bodyPr>
          <a:lstStyle/>
          <a:p>
            <a:r>
              <a:rPr lang="tr-TR" sz="1400" dirty="0"/>
              <a:t>Google's Neural Machine Translation System: Bridging the Gap between Human and Machine Translation</a:t>
            </a:r>
          </a:p>
          <a:p>
            <a:r>
              <a:rPr lang="tr-TR" sz="1400" dirty="0"/>
              <a:t>https://arxiv.org/abs/1609.08144</a:t>
            </a:r>
          </a:p>
        </p:txBody>
      </p:sp>
      <p:pic>
        <p:nvPicPr>
          <p:cNvPr id="8" name="Resim 7"/>
          <p:cNvPicPr>
            <a:picLocks noChangeAspect="1"/>
          </p:cNvPicPr>
          <p:nvPr/>
        </p:nvPicPr>
        <p:blipFill>
          <a:blip r:embed="rId3"/>
          <a:stretch>
            <a:fillRect/>
          </a:stretch>
        </p:blipFill>
        <p:spPr>
          <a:xfrm>
            <a:off x="7435612" y="2271562"/>
            <a:ext cx="4756388" cy="3453683"/>
          </a:xfrm>
          <a:prstGeom prst="rect">
            <a:avLst/>
          </a:prstGeom>
        </p:spPr>
      </p:pic>
      <p:pic>
        <p:nvPicPr>
          <p:cNvPr id="9" name="Resim 8"/>
          <p:cNvPicPr>
            <a:picLocks noChangeAspect="1"/>
          </p:cNvPicPr>
          <p:nvPr/>
        </p:nvPicPr>
        <p:blipFill>
          <a:blip r:embed="rId4"/>
          <a:stretch>
            <a:fillRect/>
          </a:stretch>
        </p:blipFill>
        <p:spPr>
          <a:xfrm>
            <a:off x="0" y="487904"/>
            <a:ext cx="7866632" cy="3814589"/>
          </a:xfrm>
          <a:prstGeom prst="rect">
            <a:avLst/>
          </a:prstGeom>
        </p:spPr>
      </p:pic>
    </p:spTree>
    <p:extLst>
      <p:ext uri="{BB962C8B-B14F-4D97-AF65-F5344CB8AC3E}">
        <p14:creationId xmlns:p14="http://schemas.microsoft.com/office/powerpoint/2010/main" val="2241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Neural Networks – Deeper Network Results</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CS231n Convolutional Neural Networks for Visual Recognition</a:t>
            </a:r>
          </a:p>
          <a:p>
            <a:r>
              <a:rPr lang="tr-TR">
                <a:hlinkClick r:id="rId3"/>
              </a:rPr>
              <a:t>http://cs231n.github.io/neural-networks-1/</a:t>
            </a:r>
            <a:r>
              <a:rPr lang="tr-TR"/>
              <a:t> </a:t>
            </a:r>
            <a:endParaRPr lang="tr-TR" dirty="0"/>
          </a:p>
        </p:txBody>
      </p:sp>
      <p:sp>
        <p:nvSpPr>
          <p:cNvPr id="15" name="Metin kutusu 14"/>
          <p:cNvSpPr txBox="1"/>
          <p:nvPr/>
        </p:nvSpPr>
        <p:spPr>
          <a:xfrm>
            <a:off x="794657" y="4637314"/>
            <a:ext cx="4455066" cy="369332"/>
          </a:xfrm>
          <a:prstGeom prst="rect">
            <a:avLst/>
          </a:prstGeom>
          <a:noFill/>
        </p:spPr>
        <p:txBody>
          <a:bodyPr wrap="none" rtlCol="0">
            <a:spAutoFit/>
          </a:bodyPr>
          <a:lstStyle/>
          <a:p>
            <a:r>
              <a:rPr lang="tr-TR" dirty="0"/>
              <a:t>Katman sayısına (derinliğe) göre sonuçlar</a:t>
            </a:r>
          </a:p>
        </p:txBody>
      </p:sp>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57" y="1105138"/>
            <a:ext cx="9820275" cy="3486150"/>
          </a:xfrm>
          <a:prstGeom prst="rect">
            <a:avLst/>
          </a:prstGeom>
        </p:spPr>
      </p:pic>
    </p:spTree>
    <p:extLst>
      <p:ext uri="{BB962C8B-B14F-4D97-AF65-F5344CB8AC3E}">
        <p14:creationId xmlns:p14="http://schemas.microsoft.com/office/powerpoint/2010/main" val="23248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Neural Networks – Learning Rate Results</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CS231n Convolutional Neural Networks for Visual Recognition</a:t>
            </a:r>
          </a:p>
          <a:p>
            <a:r>
              <a:rPr lang="tr-TR">
                <a:hlinkClick r:id="rId3"/>
              </a:rPr>
              <a:t>http://cs231n.github.io/neural-networks-1/</a:t>
            </a:r>
            <a:r>
              <a:rPr lang="tr-TR"/>
              <a:t> </a:t>
            </a:r>
            <a:endParaRPr lang="tr-TR" dirty="0"/>
          </a:p>
        </p:txBody>
      </p:sp>
      <p:sp>
        <p:nvSpPr>
          <p:cNvPr id="15" name="Metin kutusu 14"/>
          <p:cNvSpPr txBox="1"/>
          <p:nvPr/>
        </p:nvSpPr>
        <p:spPr>
          <a:xfrm>
            <a:off x="794657" y="4637314"/>
            <a:ext cx="4621778" cy="369332"/>
          </a:xfrm>
          <a:prstGeom prst="rect">
            <a:avLst/>
          </a:prstGeom>
          <a:noFill/>
        </p:spPr>
        <p:txBody>
          <a:bodyPr wrap="none" rtlCol="0">
            <a:spAutoFit/>
          </a:bodyPr>
          <a:lstStyle/>
          <a:p>
            <a:r>
              <a:rPr lang="tr-TR" dirty="0"/>
              <a:t>Learning rate ile hassasiyet arasındaki ilişki</a:t>
            </a:r>
          </a:p>
        </p:txBody>
      </p:sp>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57" y="1008376"/>
            <a:ext cx="10058400" cy="3679674"/>
          </a:xfrm>
          <a:prstGeom prst="rect">
            <a:avLst/>
          </a:prstGeom>
        </p:spPr>
      </p:pic>
    </p:spTree>
    <p:extLst>
      <p:ext uri="{BB962C8B-B14F-4D97-AF65-F5344CB8AC3E}">
        <p14:creationId xmlns:p14="http://schemas.microsoft.com/office/powerpoint/2010/main" val="193370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Neural Networks</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CS231n Convolutional Neural Networks for Visual Recognition</a:t>
            </a:r>
          </a:p>
          <a:p>
            <a:r>
              <a:rPr lang="tr-TR" dirty="0">
                <a:hlinkClick r:id="rId3"/>
              </a:rPr>
              <a:t>http://cs231n.github.io/neural-networks-1/</a:t>
            </a:r>
            <a:r>
              <a:rPr lang="tr-TR" dirty="0"/>
              <a:t> </a:t>
            </a:r>
          </a:p>
        </p:txBody>
      </p:sp>
      <p:pic>
        <p:nvPicPr>
          <p:cNvPr id="8" name="Resim 7"/>
          <p:cNvPicPr>
            <a:picLocks noChangeAspect="1"/>
          </p:cNvPicPr>
          <p:nvPr/>
        </p:nvPicPr>
        <p:blipFill>
          <a:blip r:embed="rId4"/>
          <a:stretch>
            <a:fillRect/>
          </a:stretch>
        </p:blipFill>
        <p:spPr>
          <a:xfrm>
            <a:off x="591312" y="3531571"/>
            <a:ext cx="11077575" cy="2390775"/>
          </a:xfrm>
          <a:prstGeom prst="rect">
            <a:avLst/>
          </a:prstGeom>
        </p:spPr>
      </p:pic>
      <p:pic>
        <p:nvPicPr>
          <p:cNvPr id="9" name="Resim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9568" y="157920"/>
            <a:ext cx="5659319" cy="3228989"/>
          </a:xfrm>
          <a:prstGeom prst="rect">
            <a:avLst/>
          </a:prstGeom>
        </p:spPr>
      </p:pic>
    </p:spTree>
    <p:extLst>
      <p:ext uri="{BB962C8B-B14F-4D97-AF65-F5344CB8AC3E}">
        <p14:creationId xmlns:p14="http://schemas.microsoft.com/office/powerpoint/2010/main" val="46166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Neural Networks – Activation Functions</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CS231n Convolutional Neural Networks for Visual Recognition</a:t>
            </a:r>
          </a:p>
          <a:p>
            <a:r>
              <a:rPr lang="tr-TR" dirty="0">
                <a:hlinkClick r:id="rId3"/>
              </a:rPr>
              <a:t>http://cs231n.github.io/neural-networks-1/</a:t>
            </a:r>
            <a:r>
              <a:rPr lang="tr-TR" dirty="0"/>
              <a:t> </a:t>
            </a:r>
          </a:p>
        </p:txBody>
      </p:sp>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937" y="3370065"/>
            <a:ext cx="2818796" cy="2246964"/>
          </a:xfrm>
          <a:prstGeom prst="rect">
            <a:avLst/>
          </a:prstGeom>
        </p:spPr>
      </p:pic>
      <p:pic>
        <p:nvPicPr>
          <p:cNvPr id="7" name="Resi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028" y="3960615"/>
            <a:ext cx="2962275" cy="2000250"/>
          </a:xfrm>
          <a:prstGeom prst="rect">
            <a:avLst/>
          </a:prstGeom>
        </p:spPr>
      </p:pic>
      <p:pic>
        <p:nvPicPr>
          <p:cNvPr id="8" name="Resim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028" y="1075045"/>
            <a:ext cx="3048000" cy="1943100"/>
          </a:xfrm>
          <a:prstGeom prst="rect">
            <a:avLst/>
          </a:prstGeom>
        </p:spPr>
      </p:pic>
      <p:pic>
        <p:nvPicPr>
          <p:cNvPr id="9" name="Resim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9736" y="1075045"/>
            <a:ext cx="3048000" cy="1924050"/>
          </a:xfrm>
          <a:prstGeom prst="rect">
            <a:avLst/>
          </a:prstGeom>
        </p:spPr>
      </p:pic>
      <p:sp>
        <p:nvSpPr>
          <p:cNvPr id="11" name="Metin kutusu 10"/>
          <p:cNvSpPr txBox="1"/>
          <p:nvPr/>
        </p:nvSpPr>
        <p:spPr>
          <a:xfrm>
            <a:off x="4299727" y="1075045"/>
            <a:ext cx="1763624" cy="646331"/>
          </a:xfrm>
          <a:prstGeom prst="rect">
            <a:avLst/>
          </a:prstGeom>
          <a:noFill/>
        </p:spPr>
        <p:txBody>
          <a:bodyPr wrap="none" rtlCol="0">
            <a:spAutoFit/>
          </a:bodyPr>
          <a:lstStyle/>
          <a:p>
            <a:r>
              <a:rPr lang="tr-TR" dirty="0"/>
              <a:t>Sigmoid [0, 1]</a:t>
            </a:r>
          </a:p>
          <a:p>
            <a:r>
              <a:rPr lang="el-GR" dirty="0"/>
              <a:t>σ(</a:t>
            </a:r>
            <a:r>
              <a:rPr lang="tr-TR" dirty="0"/>
              <a:t>x) = 1/(1+e</a:t>
            </a:r>
            <a:r>
              <a:rPr lang="tr-TR" baseline="30000" dirty="0"/>
              <a:t>−x</a:t>
            </a:r>
            <a:r>
              <a:rPr lang="tr-TR" dirty="0"/>
              <a:t>)</a:t>
            </a:r>
          </a:p>
        </p:txBody>
      </p:sp>
      <p:sp>
        <p:nvSpPr>
          <p:cNvPr id="12" name="Metin kutusu 11"/>
          <p:cNvSpPr txBox="1"/>
          <p:nvPr/>
        </p:nvSpPr>
        <p:spPr>
          <a:xfrm>
            <a:off x="9546821" y="1075045"/>
            <a:ext cx="2321469" cy="646331"/>
          </a:xfrm>
          <a:prstGeom prst="rect">
            <a:avLst/>
          </a:prstGeom>
          <a:noFill/>
        </p:spPr>
        <p:txBody>
          <a:bodyPr wrap="none" rtlCol="0">
            <a:spAutoFit/>
          </a:bodyPr>
          <a:lstStyle/>
          <a:p>
            <a:r>
              <a:rPr lang="tr-TR" dirty="0"/>
              <a:t>Tanh [-1, 1]</a:t>
            </a:r>
          </a:p>
          <a:p>
            <a:r>
              <a:rPr lang="tr-TR" dirty="0"/>
              <a:t>tanh(x) = 2/(1+e</a:t>
            </a:r>
            <a:r>
              <a:rPr lang="tr-TR" baseline="30000" dirty="0"/>
              <a:t>-2x</a:t>
            </a:r>
            <a:r>
              <a:rPr lang="tr-TR" dirty="0"/>
              <a:t>)-1</a:t>
            </a:r>
          </a:p>
        </p:txBody>
      </p:sp>
      <p:sp>
        <p:nvSpPr>
          <p:cNvPr id="13" name="Metin kutusu 12"/>
          <p:cNvSpPr txBox="1"/>
          <p:nvPr/>
        </p:nvSpPr>
        <p:spPr>
          <a:xfrm>
            <a:off x="4299727" y="3960615"/>
            <a:ext cx="1742785" cy="646331"/>
          </a:xfrm>
          <a:prstGeom prst="rect">
            <a:avLst/>
          </a:prstGeom>
          <a:noFill/>
        </p:spPr>
        <p:txBody>
          <a:bodyPr wrap="none" rtlCol="0">
            <a:spAutoFit/>
          </a:bodyPr>
          <a:lstStyle/>
          <a:p>
            <a:r>
              <a:rPr lang="tr-TR" dirty="0"/>
              <a:t>ReLU</a:t>
            </a:r>
          </a:p>
          <a:p>
            <a:r>
              <a:rPr lang="tr-TR" dirty="0"/>
              <a:t>f(x) = max(0, x)</a:t>
            </a:r>
          </a:p>
        </p:txBody>
      </p:sp>
      <p:sp>
        <p:nvSpPr>
          <p:cNvPr id="18" name="Metin kutusu 17"/>
          <p:cNvSpPr txBox="1"/>
          <p:nvPr/>
        </p:nvSpPr>
        <p:spPr>
          <a:xfrm>
            <a:off x="9546820" y="3373431"/>
            <a:ext cx="1582484" cy="646331"/>
          </a:xfrm>
          <a:prstGeom prst="rect">
            <a:avLst/>
          </a:prstGeom>
          <a:noFill/>
        </p:spPr>
        <p:txBody>
          <a:bodyPr wrap="none" rtlCol="0">
            <a:spAutoFit/>
          </a:bodyPr>
          <a:lstStyle/>
          <a:p>
            <a:r>
              <a:rPr lang="tr-TR" dirty="0"/>
              <a:t>ReLU vs tanh</a:t>
            </a:r>
          </a:p>
          <a:p>
            <a:r>
              <a:rPr lang="tr-TR" dirty="0"/>
              <a:t>6x daha hızlı</a:t>
            </a:r>
          </a:p>
        </p:txBody>
      </p:sp>
    </p:spTree>
    <p:extLst>
      <p:ext uri="{BB962C8B-B14F-4D97-AF65-F5344CB8AC3E}">
        <p14:creationId xmlns:p14="http://schemas.microsoft.com/office/powerpoint/2010/main" val="281163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Neural Networks – Softmax</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553998"/>
          </a:xfrm>
          <a:prstGeom prst="rect">
            <a:avLst/>
          </a:prstGeom>
          <a:noFill/>
        </p:spPr>
        <p:txBody>
          <a:bodyPr wrap="square" rtlCol="0">
            <a:spAutoFit/>
          </a:bodyPr>
          <a:lstStyle/>
          <a:p>
            <a:r>
              <a:rPr lang="tr-TR" sz="1500" dirty="0" err="1"/>
              <a:t>https</a:t>
            </a:r>
            <a:r>
              <a:rPr lang="tr-TR" sz="1500" dirty="0"/>
              <a:t>://</a:t>
            </a:r>
            <a:r>
              <a:rPr lang="tr-TR" sz="1500" dirty="0" err="1"/>
              <a:t>www.youtube.com</a:t>
            </a:r>
            <a:r>
              <a:rPr lang="tr-TR" sz="1500" dirty="0"/>
              <a:t>/</a:t>
            </a:r>
            <a:r>
              <a:rPr lang="tr-TR" sz="1500" dirty="0" err="1"/>
              <a:t>watch?v</a:t>
            </a:r>
            <a:r>
              <a:rPr lang="tr-TR" sz="1500" dirty="0"/>
              <a:t>=lvNdl7yg4Pg</a:t>
            </a:r>
          </a:p>
          <a:p>
            <a:r>
              <a:rPr lang="tr-TR" sz="1500" dirty="0" err="1"/>
              <a:t>https</a:t>
            </a:r>
            <a:r>
              <a:rPr lang="tr-TR" sz="1500" dirty="0"/>
              <a:t>://</a:t>
            </a:r>
            <a:r>
              <a:rPr lang="tr-TR" sz="1500" dirty="0" err="1"/>
              <a:t>developers.google.com</a:t>
            </a:r>
            <a:r>
              <a:rPr lang="tr-TR" sz="1500" dirty="0"/>
              <a:t>/</a:t>
            </a:r>
            <a:r>
              <a:rPr lang="tr-TR" sz="1500" dirty="0" err="1"/>
              <a:t>machine-learning</a:t>
            </a:r>
            <a:r>
              <a:rPr lang="tr-TR" sz="1500" dirty="0"/>
              <a:t>/</a:t>
            </a:r>
            <a:r>
              <a:rPr lang="tr-TR" sz="1500" dirty="0" err="1"/>
              <a:t>crash-course</a:t>
            </a:r>
            <a:r>
              <a:rPr lang="tr-TR" sz="1500" dirty="0"/>
              <a:t>/</a:t>
            </a:r>
            <a:r>
              <a:rPr lang="tr-TR" sz="1500" dirty="0" err="1"/>
              <a:t>multi-class-neural-networks</a:t>
            </a:r>
            <a:r>
              <a:rPr lang="tr-TR" sz="1500" dirty="0"/>
              <a:t>/</a:t>
            </a:r>
            <a:r>
              <a:rPr lang="tr-TR" sz="1500" dirty="0" err="1"/>
              <a:t>softmax</a:t>
            </a:r>
            <a:endParaRPr lang="tr-TR" sz="1500" dirty="0"/>
          </a:p>
        </p:txBody>
      </p:sp>
      <p:pic>
        <p:nvPicPr>
          <p:cNvPr id="7" name="Resim 6">
            <a:extLst>
              <a:ext uri="{FF2B5EF4-FFF2-40B4-BE49-F238E27FC236}">
                <a16:creationId xmlns:a16="http://schemas.microsoft.com/office/drawing/2014/main" id="{97D45BB9-F38E-B649-8EA9-9785D33B2BE5}"/>
              </a:ext>
            </a:extLst>
          </p:cNvPr>
          <p:cNvPicPr>
            <a:picLocks noChangeAspect="1"/>
          </p:cNvPicPr>
          <p:nvPr/>
        </p:nvPicPr>
        <p:blipFill rotWithShape="1">
          <a:blip r:embed="rId3">
            <a:extLst>
              <a:ext uri="{28A0092B-C50C-407E-A947-70E740481C1C}">
                <a14:useLocalDpi xmlns:a14="http://schemas.microsoft.com/office/drawing/2010/main" val="0"/>
              </a:ext>
            </a:extLst>
          </a:blip>
          <a:srcRect l="2132" r="2794"/>
          <a:stretch/>
        </p:blipFill>
        <p:spPr>
          <a:xfrm>
            <a:off x="591312" y="1754841"/>
            <a:ext cx="5659314" cy="3348318"/>
          </a:xfrm>
          <a:prstGeom prst="rect">
            <a:avLst/>
          </a:prstGeom>
        </p:spPr>
      </p:pic>
      <p:pic>
        <p:nvPicPr>
          <p:cNvPr id="9" name="Grafik 8">
            <a:extLst>
              <a:ext uri="{FF2B5EF4-FFF2-40B4-BE49-F238E27FC236}">
                <a16:creationId xmlns:a16="http://schemas.microsoft.com/office/drawing/2014/main" id="{7A9A5C46-333B-BD47-BDB0-DD6BF44DE8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09532" y="1819632"/>
            <a:ext cx="4600792" cy="3218736"/>
          </a:xfrm>
          <a:prstGeom prst="rect">
            <a:avLst/>
          </a:prstGeom>
        </p:spPr>
      </p:pic>
    </p:spTree>
    <p:extLst>
      <p:ext uri="{BB962C8B-B14F-4D97-AF65-F5344CB8AC3E}">
        <p14:creationId xmlns:p14="http://schemas.microsoft.com/office/powerpoint/2010/main" val="289178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Hangi Activation Function?</a:t>
            </a:r>
          </a:p>
        </p:txBody>
      </p:sp>
      <p:sp>
        <p:nvSpPr>
          <p:cNvPr id="3" name="İçerik Yer Tutucusu 2"/>
          <p:cNvSpPr>
            <a:spLocks noGrp="1"/>
          </p:cNvSpPr>
          <p:nvPr>
            <p:ph idx="1"/>
          </p:nvPr>
        </p:nvSpPr>
        <p:spPr>
          <a:xfrm>
            <a:off x="1295400" y="1033273"/>
            <a:ext cx="9601200" cy="4757928"/>
          </a:xfrm>
        </p:spPr>
        <p:txBody>
          <a:bodyPr/>
          <a:lstStyle/>
          <a:p>
            <a:pPr>
              <a:buClr>
                <a:srgbClr val="D15A3E"/>
              </a:buClr>
              <a:buFont typeface="Arial"/>
              <a:buChar char="▪"/>
            </a:pPr>
            <a:r>
              <a:rPr lang="tr-TR" dirty="0">
                <a:solidFill>
                  <a:srgbClr val="2D2E2D"/>
                </a:solidFill>
              </a:rPr>
              <a:t>Başlangıçta: Sigmoid populer oldu</a:t>
            </a:r>
          </a:p>
          <a:p>
            <a:pPr>
              <a:buClr>
                <a:srgbClr val="D15A3E"/>
              </a:buClr>
              <a:buFont typeface="Arial"/>
              <a:buChar char="▪"/>
            </a:pPr>
            <a:r>
              <a:rPr lang="tr-TR" sz="2000" b="0" i="0" dirty="0">
                <a:solidFill>
                  <a:srgbClr val="2D2E2D"/>
                </a:solidFill>
                <a:latin typeface="Arial"/>
              </a:rPr>
              <a:t>Sonra: tanh populerleşti</a:t>
            </a:r>
          </a:p>
          <a:p>
            <a:pPr>
              <a:buClr>
                <a:srgbClr val="D15A3E"/>
              </a:buClr>
              <a:buFont typeface="Arial"/>
              <a:buChar char="▪"/>
            </a:pPr>
            <a:r>
              <a:rPr lang="tr-TR" dirty="0">
                <a:solidFill>
                  <a:srgbClr val="2D2E2D"/>
                </a:solidFill>
                <a:latin typeface="Arial"/>
              </a:rPr>
              <a:t>Şimdi: ReLU tercih ediliyor (çok daha iyi sonuçlar alındı)</a:t>
            </a:r>
          </a:p>
          <a:p>
            <a:pPr>
              <a:buClr>
                <a:srgbClr val="D15A3E"/>
              </a:buClr>
              <a:buFont typeface="Arial"/>
              <a:buChar char="▪"/>
            </a:pPr>
            <a:r>
              <a:rPr lang="tr-TR" sz="2000" b="0" i="0" dirty="0">
                <a:solidFill>
                  <a:srgbClr val="2D2E2D"/>
                </a:solidFill>
                <a:latin typeface="Arial"/>
              </a:rPr>
              <a:t>Softmax: FC (Fully Connected) </a:t>
            </a:r>
            <a:r>
              <a:rPr lang="tr-TR" sz="2000" b="0" i="0" dirty="0" err="1">
                <a:solidFill>
                  <a:srgbClr val="2D2E2D"/>
                </a:solidFill>
                <a:latin typeface="Arial"/>
              </a:rPr>
              <a:t>layer’lar</a:t>
            </a:r>
            <a:r>
              <a:rPr lang="tr-TR" sz="2000" b="0" i="0" dirty="0">
                <a:solidFill>
                  <a:srgbClr val="2D2E2D"/>
                </a:solidFill>
                <a:latin typeface="Arial"/>
              </a:rPr>
              <a:t> ve </a:t>
            </a:r>
            <a:r>
              <a:rPr lang="tr-TR" sz="2000" b="0" i="0" dirty="0" err="1">
                <a:solidFill>
                  <a:srgbClr val="2D2E2D"/>
                </a:solidFill>
                <a:latin typeface="Arial"/>
              </a:rPr>
              <a:t>output</a:t>
            </a:r>
            <a:r>
              <a:rPr lang="tr-TR" sz="2000" b="0" i="0" dirty="0">
                <a:solidFill>
                  <a:srgbClr val="2D2E2D"/>
                </a:solidFill>
                <a:latin typeface="Arial"/>
              </a:rPr>
              <a:t> </a:t>
            </a:r>
            <a:r>
              <a:rPr lang="tr-TR" sz="2000" b="0" i="0" dirty="0" err="1">
                <a:solidFill>
                  <a:srgbClr val="2D2E2D"/>
                </a:solidFill>
                <a:latin typeface="Arial"/>
              </a:rPr>
              <a:t>layer</a:t>
            </a:r>
            <a:r>
              <a:rPr lang="tr-TR" sz="2000" b="0" i="0" dirty="0">
                <a:solidFill>
                  <a:srgbClr val="2D2E2D"/>
                </a:solidFill>
                <a:latin typeface="Arial"/>
              </a:rPr>
              <a:t> için kullanılmakta. Classification</a:t>
            </a:r>
          </a:p>
          <a:p>
            <a:pPr>
              <a:buClr>
                <a:srgbClr val="D15A3E"/>
              </a:buClr>
              <a:buFont typeface="Arial"/>
              <a:buChar char="▪"/>
            </a:pPr>
            <a:r>
              <a:rPr lang="tr-TR" dirty="0">
                <a:solidFill>
                  <a:srgbClr val="2D2E2D"/>
                </a:solidFill>
                <a:latin typeface="Arial"/>
              </a:rPr>
              <a:t>NB: sigmoid + tanh LSTM’lerde kullanılmakta.</a:t>
            </a:r>
            <a:endParaRPr lang="tr-TR" sz="2000" b="0" i="0" dirty="0">
              <a:solidFill>
                <a:srgbClr val="2D2E2D"/>
              </a:solidFill>
              <a:latin typeface="Arial"/>
            </a:endParaRPr>
          </a:p>
          <a:p>
            <a:pPr marL="228600" indent="-228600" algn="l" defTabSz="914400">
              <a:lnSpc>
                <a:spcPct val="90000"/>
              </a:lnSpc>
              <a:spcBef>
                <a:spcPts val="1800"/>
              </a:spcBef>
              <a:buClr>
                <a:srgbClr val="D15A3E"/>
              </a:buClr>
              <a:buSzPct val="100000"/>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TypeScript and Deep Learning</a:t>
            </a:r>
          </a:p>
          <a:p>
            <a:r>
              <a:rPr lang="tr-TR" dirty="0"/>
              <a:t>https://www.slideshare.net/ocampesato/typescript-and-deep-learning</a:t>
            </a:r>
          </a:p>
        </p:txBody>
      </p:sp>
    </p:spTree>
    <p:extLst>
      <p:ext uri="{BB962C8B-B14F-4D97-AF65-F5344CB8AC3E}">
        <p14:creationId xmlns:p14="http://schemas.microsoft.com/office/powerpoint/2010/main" val="19718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çerik Yer Tutucusu 2"/>
          <p:cNvSpPr>
            <a:spLocks noGrp="1"/>
          </p:cNvSpPr>
          <p:nvPr>
            <p:ph idx="1"/>
          </p:nvPr>
        </p:nvSpPr>
        <p:spPr>
          <a:xfrm>
            <a:off x="1295400" y="1075045"/>
            <a:ext cx="9601200" cy="4978283"/>
          </a:xfrm>
        </p:spPr>
        <p:txBody>
          <a:bodyPr>
            <a:normAutofit lnSpcReduction="10000"/>
          </a:bodyPr>
          <a:lstStyle/>
          <a:p>
            <a:r>
              <a:rPr lang="tr-TR" dirty="0"/>
              <a:t>Normalization (x = (x – mean) / stddev)</a:t>
            </a:r>
          </a:p>
          <a:p>
            <a:r>
              <a:rPr lang="tr-TR" dirty="0"/>
              <a:t>Regularization (Cost function’a ek </a:t>
            </a:r>
            <a:br>
              <a:rPr lang="tr-TR" dirty="0"/>
            </a:br>
            <a:r>
              <a:rPr lang="tr-TR" dirty="0"/>
              <a:t>ortalama değer çıkarımı, </a:t>
            </a:r>
            <a:br>
              <a:rPr lang="tr-TR" dirty="0"/>
            </a:br>
            <a:r>
              <a:rPr lang="tr-TR" dirty="0" err="1"/>
              <a:t>overfitting’i</a:t>
            </a:r>
            <a:r>
              <a:rPr lang="tr-TR" dirty="0"/>
              <a:t> önler)</a:t>
            </a:r>
          </a:p>
          <a:p>
            <a:r>
              <a:rPr lang="tr-TR" dirty="0"/>
              <a:t>Initialization of Weights / Coefficients</a:t>
            </a:r>
          </a:p>
          <a:p>
            <a:r>
              <a:rPr lang="tr-TR" dirty="0"/>
              <a:t>Momentum (optimum’a ulaşmayı </a:t>
            </a:r>
            <a:br>
              <a:rPr lang="tr-TR" dirty="0"/>
            </a:br>
            <a:r>
              <a:rPr lang="tr-TR" dirty="0"/>
              <a:t>hızlandırır)</a:t>
            </a:r>
          </a:p>
          <a:p>
            <a:r>
              <a:rPr lang="tr-TR" dirty="0"/>
              <a:t>Dropout (overfitting’i önler)</a:t>
            </a:r>
          </a:p>
          <a:p>
            <a:r>
              <a:rPr lang="tr-TR" dirty="0"/>
              <a:t>Data augmentation</a:t>
            </a:r>
          </a:p>
          <a:p>
            <a:r>
              <a:rPr lang="tr-TR" dirty="0"/>
              <a:t>Early stopping</a:t>
            </a:r>
          </a:p>
          <a:p>
            <a:r>
              <a:rPr lang="tr-TR" dirty="0"/>
              <a:t>Learning rate decay (sonlara doğru learning rate küçültülmesi, büyük learning rate optimuma ulaşmayı imkansızlaştırabilir)</a:t>
            </a:r>
          </a:p>
        </p:txBody>
      </p:sp>
      <p:sp>
        <p:nvSpPr>
          <p:cNvPr id="2" name="Başlık 1"/>
          <p:cNvSpPr>
            <a:spLocks noGrp="1"/>
          </p:cNvSpPr>
          <p:nvPr>
            <p:ph type="title"/>
          </p:nvPr>
        </p:nvSpPr>
        <p:spPr>
          <a:xfrm>
            <a:off x="1295400" y="503852"/>
            <a:ext cx="9601200" cy="1142385"/>
          </a:xfrm>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Fine-tune yöntemleri</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461665"/>
          </a:xfrm>
          <a:prstGeom prst="rect">
            <a:avLst/>
          </a:prstGeom>
          <a:noFill/>
        </p:spPr>
        <p:txBody>
          <a:bodyPr wrap="square" rtlCol="0">
            <a:spAutoFit/>
          </a:bodyPr>
          <a:lstStyle/>
          <a:p>
            <a:r>
              <a:rPr lang="tr-TR" sz="1200" dirty="0" err="1"/>
              <a:t>https</a:t>
            </a:r>
            <a:r>
              <a:rPr lang="tr-TR" sz="1200" dirty="0"/>
              <a:t>://www.slideshare.net/ocampesato/</a:t>
            </a:r>
            <a:r>
              <a:rPr lang="tr-TR" sz="1200" dirty="0" err="1"/>
              <a:t>typescript-and-deep-learning</a:t>
            </a:r>
            <a:endParaRPr lang="tr-TR" sz="1200" dirty="0"/>
          </a:p>
          <a:p>
            <a:r>
              <a:rPr lang="tr-TR" sz="1200" dirty="0" err="1"/>
              <a:t>https</a:t>
            </a:r>
            <a:r>
              <a:rPr lang="tr-TR" sz="1200" dirty="0"/>
              <a:t>://</a:t>
            </a:r>
            <a:r>
              <a:rPr lang="tr-TR" sz="1200" dirty="0" err="1"/>
              <a:t>python</a:t>
            </a:r>
            <a:r>
              <a:rPr lang="tr-TR" sz="1200" dirty="0"/>
              <a:t>-data-</a:t>
            </a:r>
            <a:r>
              <a:rPr lang="tr-TR" sz="1200" dirty="0" err="1"/>
              <a:t>science.readthedocs.io</a:t>
            </a:r>
            <a:r>
              <a:rPr lang="tr-TR" sz="1200" dirty="0"/>
              <a:t>/en/</a:t>
            </a:r>
            <a:r>
              <a:rPr lang="tr-TR" sz="1200" dirty="0" err="1"/>
              <a:t>latest</a:t>
            </a:r>
            <a:r>
              <a:rPr lang="tr-TR" sz="1200" dirty="0"/>
              <a:t>/</a:t>
            </a:r>
            <a:r>
              <a:rPr lang="tr-TR" sz="1200" dirty="0" err="1"/>
              <a:t>normalisation.html</a:t>
            </a:r>
            <a:endParaRPr lang="tr-TR" sz="1200" dirty="0"/>
          </a:p>
        </p:txBody>
      </p:sp>
      <p:pic>
        <p:nvPicPr>
          <p:cNvPr id="6" name="Resim 5">
            <a:extLst>
              <a:ext uri="{FF2B5EF4-FFF2-40B4-BE49-F238E27FC236}">
                <a16:creationId xmlns:a16="http://schemas.microsoft.com/office/drawing/2014/main" id="{E879FD21-4790-BA4C-9589-53C322342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555" y="638322"/>
            <a:ext cx="6096693" cy="3715397"/>
          </a:xfrm>
          <a:prstGeom prst="rect">
            <a:avLst/>
          </a:prstGeom>
        </p:spPr>
      </p:pic>
    </p:spTree>
    <p:extLst>
      <p:ext uri="{BB962C8B-B14F-4D97-AF65-F5344CB8AC3E}">
        <p14:creationId xmlns:p14="http://schemas.microsoft.com/office/powerpoint/2010/main" val="358108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Scalers</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524001"/>
            <a:ext cx="9601200" cy="3809999"/>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7</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3869356"/>
            <a:ext cx="9601200" cy="219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tr-TR" dirty="0"/>
              <a:t>http://</a:t>
            </a:r>
            <a:r>
              <a:rPr lang="tr-TR" dirty="0" err="1"/>
              <a:t>playground.tensorflow.org</a:t>
            </a:r>
            <a:endParaRPr lang="tr-TR" dirty="0"/>
          </a:p>
          <a:p>
            <a:pPr lvl="1" indent="-228600">
              <a:spcBef>
                <a:spcPts val="1800"/>
              </a:spcBef>
              <a:buClr>
                <a:srgbClr val="D15A3E"/>
              </a:buClr>
              <a:buFont typeface="Arial"/>
              <a:buChar char="▪"/>
            </a:pPr>
            <a:endParaRPr lang="tr-TR" dirty="0"/>
          </a:p>
        </p:txBody>
      </p:sp>
    </p:spTree>
    <p:extLst>
      <p:ext uri="{BB962C8B-B14F-4D97-AF65-F5344CB8AC3E}">
        <p14:creationId xmlns:p14="http://schemas.microsoft.com/office/powerpoint/2010/main" val="167164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sz="8000" b="1" i="0" baseline="0" dirty="0">
                <a:solidFill>
                  <a:srgbClr val="2D2E2D"/>
                </a:solidFill>
                <a:latin typeface="Arial"/>
                <a:ea typeface="+mj-ea"/>
                <a:cs typeface="+mj-cs"/>
              </a:rPr>
              <a:t>Araçlar ve Kütüphaneler</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Alt Başlık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206265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dirty="0">
                <a:solidFill>
                  <a:srgbClr val="D15A3E"/>
                </a:solidFill>
                <a:latin typeface="Arial"/>
              </a:rPr>
              <a:t>GPGPU</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039529"/>
            <a:ext cx="9601200" cy="4751672"/>
          </a:xfrm>
        </p:spPr>
        <p:txBody>
          <a:bodyPr/>
          <a:lstStyle/>
          <a:p>
            <a:pPr marL="228600" indent="-228600" algn="l" defTabSz="914400">
              <a:lnSpc>
                <a:spcPct val="90000"/>
              </a:lnSpc>
              <a:spcBef>
                <a:spcPts val="1800"/>
              </a:spcBef>
              <a:buClr>
                <a:srgbClr val="D15A3E"/>
              </a:buClr>
              <a:buSzPct val="100000"/>
              <a:buFont typeface="Arial"/>
              <a:buChar char="▪"/>
            </a:pPr>
            <a:r>
              <a:rPr lang="tr-TR" sz="2000" b="0" i="0" dirty="0">
                <a:solidFill>
                  <a:srgbClr val="2D2E2D"/>
                </a:solidFill>
                <a:latin typeface="Arial"/>
              </a:rPr>
              <a:t>Vectorization</a:t>
            </a:r>
          </a:p>
          <a:p>
            <a:pPr marL="228600" indent="-228600" algn="l" defTabSz="914400">
              <a:lnSpc>
                <a:spcPct val="90000"/>
              </a:lnSpc>
              <a:spcBef>
                <a:spcPts val="1800"/>
              </a:spcBef>
              <a:buClr>
                <a:srgbClr val="D15A3E"/>
              </a:buClr>
              <a:buSzPct val="100000"/>
              <a:buFont typeface="Arial"/>
              <a:buChar char="▪"/>
            </a:pPr>
            <a:r>
              <a:rPr lang="tr-TR" sz="2000" b="0" i="0" dirty="0">
                <a:solidFill>
                  <a:srgbClr val="2D2E2D"/>
                </a:solidFill>
                <a:latin typeface="Arial"/>
              </a:rPr>
              <a:t>CPU SIMD (Single Instruction, Multiple Data), MMX (1996)</a:t>
            </a:r>
          </a:p>
          <a:p>
            <a:pPr marL="228600" indent="-228600" algn="l" defTabSz="914400">
              <a:lnSpc>
                <a:spcPct val="90000"/>
              </a:lnSpc>
              <a:spcBef>
                <a:spcPts val="1800"/>
              </a:spcBef>
              <a:buClr>
                <a:srgbClr val="D15A3E"/>
              </a:buClr>
              <a:buSzPct val="100000"/>
              <a:buFont typeface="Arial"/>
              <a:buChar char="▪"/>
            </a:pPr>
            <a:r>
              <a:rPr lang="tr-TR" sz="2000" b="0" i="0" dirty="0">
                <a:solidFill>
                  <a:srgbClr val="2D2E2D"/>
                </a:solidFill>
                <a:latin typeface="Arial"/>
              </a:rPr>
              <a:t>GPU yapısı, </a:t>
            </a:r>
            <a:br>
              <a:rPr lang="tr-TR" sz="2000" b="0" i="0" dirty="0">
                <a:solidFill>
                  <a:srgbClr val="2D2E2D"/>
                </a:solidFill>
                <a:latin typeface="Arial"/>
              </a:rPr>
            </a:br>
            <a:r>
              <a:rPr lang="tr-TR" sz="2000" b="0" i="0" dirty="0">
                <a:solidFill>
                  <a:srgbClr val="2D2E2D"/>
                </a:solidFill>
                <a:latin typeface="Arial"/>
              </a:rPr>
              <a:t>Throughput vs Time</a:t>
            </a:r>
          </a:p>
          <a:p>
            <a:pPr marL="228600" indent="-228600" algn="l" defTabSz="914400">
              <a:lnSpc>
                <a:spcPct val="90000"/>
              </a:lnSpc>
              <a:spcBef>
                <a:spcPts val="1800"/>
              </a:spcBef>
              <a:buClr>
                <a:srgbClr val="D15A3E"/>
              </a:buClr>
              <a:buSzPct val="100000"/>
              <a:buFont typeface="Arial"/>
              <a:buChar char="▪"/>
            </a:pPr>
            <a:r>
              <a:rPr lang="tr-TR" dirty="0">
                <a:solidFill>
                  <a:srgbClr val="2D2E2D"/>
                </a:solidFill>
                <a:latin typeface="Arial"/>
              </a:rPr>
              <a:t>GPGPU </a:t>
            </a:r>
            <a:br>
              <a:rPr lang="tr-TR" dirty="0">
                <a:solidFill>
                  <a:srgbClr val="2D2E2D"/>
                </a:solidFill>
                <a:latin typeface="Arial"/>
              </a:rPr>
            </a:br>
            <a:r>
              <a:rPr lang="tr-TR" dirty="0">
                <a:solidFill>
                  <a:srgbClr val="2D2E2D"/>
                </a:solidFill>
                <a:latin typeface="Arial"/>
              </a:rPr>
              <a:t>(General Purpose </a:t>
            </a:r>
            <a:br>
              <a:rPr lang="tr-TR" dirty="0">
                <a:solidFill>
                  <a:srgbClr val="2D2E2D"/>
                </a:solidFill>
                <a:latin typeface="Arial"/>
              </a:rPr>
            </a:br>
            <a:r>
              <a:rPr lang="tr-TR" dirty="0">
                <a:solidFill>
                  <a:srgbClr val="2D2E2D"/>
                </a:solidFill>
                <a:latin typeface="Arial"/>
              </a:rPr>
              <a:t>Computing on Graphics </a:t>
            </a:r>
            <a:br>
              <a:rPr lang="tr-TR" dirty="0">
                <a:solidFill>
                  <a:srgbClr val="2D2E2D"/>
                </a:solidFill>
                <a:latin typeface="Arial"/>
              </a:rPr>
            </a:br>
            <a:r>
              <a:rPr lang="tr-TR" dirty="0">
                <a:solidFill>
                  <a:srgbClr val="2D2E2D"/>
                </a:solidFill>
                <a:latin typeface="Arial"/>
              </a:rPr>
              <a:t>Processing Unit)</a:t>
            </a:r>
            <a:endParaRPr lang="tr-TR" sz="2000" b="0" i="0" dirty="0">
              <a:solidFill>
                <a:srgbClr val="2D2E2D"/>
              </a:solidFill>
              <a:latin typeface="Arial"/>
            </a:endParaRPr>
          </a:p>
          <a:p>
            <a:pPr marL="228600" indent="-228600" algn="l" defTabSz="914400">
              <a:lnSpc>
                <a:spcPct val="90000"/>
              </a:lnSpc>
              <a:spcBef>
                <a:spcPts val="1800"/>
              </a:spcBef>
              <a:buClr>
                <a:srgbClr val="D15A3E"/>
              </a:buClr>
              <a:buSzPct val="100000"/>
              <a:buFont typeface="Arial"/>
              <a:buChar char="▪"/>
            </a:pPr>
            <a:r>
              <a:rPr lang="tr-TR" sz="2000" b="0" i="0" dirty="0">
                <a:solidFill>
                  <a:srgbClr val="2D2E2D"/>
                </a:solidFill>
                <a:latin typeface="Arial"/>
              </a:rPr>
              <a:t>NVidia CUDA </a:t>
            </a:r>
            <a:br>
              <a:rPr lang="tr-TR" sz="2000" b="0" i="0" dirty="0">
                <a:solidFill>
                  <a:srgbClr val="2D2E2D"/>
                </a:solidFill>
                <a:latin typeface="Arial"/>
              </a:rPr>
            </a:br>
            <a:r>
              <a:rPr lang="tr-TR" sz="2000" b="0" i="0" dirty="0">
                <a:solidFill>
                  <a:srgbClr val="2D2E2D"/>
                </a:solidFill>
                <a:latin typeface="Arial"/>
              </a:rPr>
              <a:t>(Compute Unified Device </a:t>
            </a:r>
            <a:br>
              <a:rPr lang="tr-TR" sz="2000" b="0" i="0" dirty="0">
                <a:solidFill>
                  <a:srgbClr val="2D2E2D"/>
                </a:solidFill>
                <a:latin typeface="Arial"/>
              </a:rPr>
            </a:br>
            <a:r>
              <a:rPr lang="tr-TR" sz="2000" b="0" i="0" dirty="0">
                <a:solidFill>
                  <a:srgbClr val="2D2E2D"/>
                </a:solidFill>
                <a:latin typeface="Arial"/>
              </a:rPr>
              <a:t>Architecture)</a:t>
            </a:r>
          </a:p>
          <a:p>
            <a:pPr marL="228600" indent="-228600" algn="l" defTabSz="914400">
              <a:lnSpc>
                <a:spcPct val="90000"/>
              </a:lnSpc>
              <a:spcBef>
                <a:spcPts val="1800"/>
              </a:spcBef>
              <a:buClr>
                <a:srgbClr val="D15A3E"/>
              </a:buClr>
              <a:buSzPct val="100000"/>
              <a:buFont typeface="Arial"/>
              <a:buChar char="▪"/>
            </a:pPr>
            <a:r>
              <a:rPr lang="tr-TR" dirty="0">
                <a:solidFill>
                  <a:srgbClr val="2D2E2D"/>
                </a:solidFill>
                <a:latin typeface="Arial"/>
              </a:rPr>
              <a:t>OpenCL</a:t>
            </a: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355" y="1934680"/>
            <a:ext cx="7466646" cy="4199989"/>
          </a:xfrm>
          <a:prstGeom prst="rect">
            <a:avLst/>
          </a:prstGeom>
        </p:spPr>
      </p:pic>
      <p:sp>
        <p:nvSpPr>
          <p:cNvPr id="7" name="Metin kutusu 6"/>
          <p:cNvSpPr txBox="1"/>
          <p:nvPr/>
        </p:nvSpPr>
        <p:spPr>
          <a:xfrm>
            <a:off x="591312" y="6208621"/>
            <a:ext cx="8726424" cy="646331"/>
          </a:xfrm>
          <a:prstGeom prst="rect">
            <a:avLst/>
          </a:prstGeom>
          <a:noFill/>
        </p:spPr>
        <p:txBody>
          <a:bodyPr wrap="square" rtlCol="0">
            <a:spAutoFit/>
          </a:bodyPr>
          <a:lstStyle/>
          <a:p>
            <a:r>
              <a:rPr lang="tr-TR" dirty="0"/>
              <a:t>CUDA Nedir?</a:t>
            </a:r>
            <a:br>
              <a:rPr lang="tr-TR" dirty="0"/>
            </a:br>
            <a:r>
              <a:rPr lang="tr-TR" dirty="0"/>
              <a:t>http://www.nvidia.com.tr/object/cuda-parallel-computing-tr.html</a:t>
            </a:r>
          </a:p>
        </p:txBody>
      </p:sp>
    </p:spTree>
    <p:extLst>
      <p:ext uri="{BB962C8B-B14F-4D97-AF65-F5344CB8AC3E}">
        <p14:creationId xmlns:p14="http://schemas.microsoft.com/office/powerpoint/2010/main" val="11341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74080"/>
            <a:ext cx="5835200" cy="3481669"/>
          </a:xfrm>
          <a:prstGeom prst="rect">
            <a:avLst/>
          </a:prstGeom>
        </p:spPr>
      </p:pic>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Hayatımızda Yapay Zeka – Deep Blue (1996)</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The Kasparov-Deep Blue chess matches</a:t>
            </a:r>
          </a:p>
          <a:p>
            <a:r>
              <a:rPr lang="tr-TR" dirty="0"/>
              <a:t>http://mashable.com/2016/02/10/kasparov-deep-blue/</a:t>
            </a:r>
          </a:p>
        </p:txBody>
      </p:sp>
      <p:sp>
        <p:nvSpPr>
          <p:cNvPr id="6" name="Metin kutusu 5"/>
          <p:cNvSpPr txBox="1"/>
          <p:nvPr/>
        </p:nvSpPr>
        <p:spPr>
          <a:xfrm>
            <a:off x="381000" y="4817330"/>
            <a:ext cx="4572000" cy="646331"/>
          </a:xfrm>
          <a:prstGeom prst="rect">
            <a:avLst/>
          </a:prstGeom>
          <a:noFill/>
        </p:spPr>
        <p:txBody>
          <a:bodyPr wrap="square" rtlCol="0">
            <a:spAutoFit/>
          </a:bodyPr>
          <a:lstStyle/>
          <a:p>
            <a:r>
              <a:rPr lang="tr-TR" dirty="0"/>
              <a:t>Kasparov vs IBM DeepBlue</a:t>
            </a:r>
          </a:p>
          <a:p>
            <a:r>
              <a:rPr lang="tr-TR" dirty="0"/>
              <a:t>10 Şubat 1996</a:t>
            </a:r>
          </a:p>
        </p:txBody>
      </p:sp>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962" y="1174080"/>
            <a:ext cx="5425440" cy="3544621"/>
          </a:xfrm>
          <a:prstGeom prst="rect">
            <a:avLst/>
          </a:prstGeom>
        </p:spPr>
      </p:pic>
      <p:sp>
        <p:nvSpPr>
          <p:cNvPr id="10" name="Metin kutusu 9"/>
          <p:cNvSpPr txBox="1"/>
          <p:nvPr/>
        </p:nvSpPr>
        <p:spPr>
          <a:xfrm>
            <a:off x="6658962" y="4817330"/>
            <a:ext cx="4572000" cy="646331"/>
          </a:xfrm>
          <a:prstGeom prst="rect">
            <a:avLst/>
          </a:prstGeom>
          <a:noFill/>
        </p:spPr>
        <p:txBody>
          <a:bodyPr wrap="square" rtlCol="0">
            <a:spAutoFit/>
          </a:bodyPr>
          <a:lstStyle/>
          <a:p>
            <a:r>
              <a:rPr lang="tr-TR" dirty="0"/>
              <a:t>Kasparov vs IBM DeepBlue (Final)</a:t>
            </a:r>
          </a:p>
          <a:p>
            <a:r>
              <a:rPr lang="tr-TR" dirty="0"/>
              <a:t>11 Mayıs 1997</a:t>
            </a:r>
          </a:p>
        </p:txBody>
      </p:sp>
    </p:spTree>
    <p:extLst>
      <p:ext uri="{BB962C8B-B14F-4D97-AF65-F5344CB8AC3E}">
        <p14:creationId xmlns:p14="http://schemas.microsoft.com/office/powerpoint/2010/main" val="241814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dirty="0">
                <a:solidFill>
                  <a:srgbClr val="D15A3E"/>
                </a:solidFill>
                <a:latin typeface="Arial"/>
              </a:rPr>
              <a:t>Programlama Dilleri</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039529"/>
            <a:ext cx="9601200" cy="4751672"/>
          </a:xfrm>
        </p:spPr>
        <p:txBody>
          <a:bodyPr/>
          <a:lstStyle/>
          <a:p>
            <a:pPr marL="228600" indent="-228600" algn="l" defTabSz="914400">
              <a:lnSpc>
                <a:spcPct val="90000"/>
              </a:lnSpc>
              <a:spcBef>
                <a:spcPts val="1800"/>
              </a:spcBef>
              <a:buClr>
                <a:srgbClr val="D15A3E"/>
              </a:buClr>
              <a:buSzPct val="100000"/>
              <a:buFont typeface="Arial"/>
              <a:buChar char="▪"/>
            </a:pPr>
            <a:r>
              <a:rPr lang="tr-TR" sz="2000" b="0" i="0" dirty="0">
                <a:solidFill>
                  <a:srgbClr val="2D2E2D"/>
                </a:solidFill>
                <a:latin typeface="Arial"/>
              </a:rPr>
              <a:t>Her algoritma gibi, AI konusundaki algoritmalar da her programlama diliyle gerçeleştirilebilir.</a:t>
            </a:r>
          </a:p>
          <a:p>
            <a:pPr marL="228600" indent="-228600" algn="l" defTabSz="914400">
              <a:lnSpc>
                <a:spcPct val="90000"/>
              </a:lnSpc>
              <a:spcBef>
                <a:spcPts val="1800"/>
              </a:spcBef>
              <a:buClr>
                <a:srgbClr val="D15A3E"/>
              </a:buClr>
              <a:buSzPct val="100000"/>
              <a:buFont typeface="Arial"/>
              <a:buChar char="▪"/>
            </a:pPr>
            <a:r>
              <a:rPr lang="tr-TR" dirty="0"/>
              <a:t>Fakat bu konuda en çok kütüphaneye ve community’e sahip olan dil Python. Python ile çalışması istenen kütüphaneler C++ ile yazılmakta.</a:t>
            </a:r>
          </a:p>
          <a:p>
            <a:pPr marL="228600" indent="-228600" algn="l" defTabSz="914400">
              <a:lnSpc>
                <a:spcPct val="90000"/>
              </a:lnSpc>
              <a:spcBef>
                <a:spcPts val="1800"/>
              </a:spcBef>
              <a:buClr>
                <a:srgbClr val="D15A3E"/>
              </a:buClr>
              <a:buSzPct val="100000"/>
              <a:buFont typeface="Arial"/>
              <a:buChar char="▪"/>
            </a:pPr>
            <a:r>
              <a:rPr lang="tr-TR" dirty="0"/>
              <a:t>Arkasından C++ gelmekte</a:t>
            </a:r>
          </a:p>
          <a:p>
            <a:pPr marL="228600" indent="-228600" algn="l" defTabSz="914400">
              <a:lnSpc>
                <a:spcPct val="90000"/>
              </a:lnSpc>
              <a:spcBef>
                <a:spcPts val="1800"/>
              </a:spcBef>
              <a:buClr>
                <a:srgbClr val="D15A3E"/>
              </a:buClr>
              <a:buSzPct val="100000"/>
              <a:buFont typeface="Arial"/>
              <a:buChar char="▪"/>
            </a:pPr>
            <a:r>
              <a:rPr lang="tr-TR" dirty="0"/>
              <a:t>Sonra Java ile ilgili DeepLearning4J kütüphanesi bulunmakta, fakat populerliği pek yok.</a:t>
            </a:r>
          </a:p>
          <a:p>
            <a:pPr marL="228600" indent="-228600" algn="l" defTabSz="914400">
              <a:lnSpc>
                <a:spcPct val="90000"/>
              </a:lnSpc>
              <a:spcBef>
                <a:spcPts val="1800"/>
              </a:spcBef>
              <a:buClr>
                <a:srgbClr val="D15A3E"/>
              </a:buClr>
              <a:buSzPct val="100000"/>
              <a:buFont typeface="Arial"/>
              <a:buChar char="▪"/>
            </a:pPr>
            <a:r>
              <a:rPr lang="tr-TR" dirty="0"/>
              <a:t>R, H2O</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Tree>
    <p:extLst>
      <p:ext uri="{BB962C8B-B14F-4D97-AF65-F5344CB8AC3E}">
        <p14:creationId xmlns:p14="http://schemas.microsoft.com/office/powerpoint/2010/main" val="358286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dirty="0">
                <a:solidFill>
                  <a:srgbClr val="D15A3E"/>
                </a:solidFill>
                <a:latin typeface="Arial"/>
              </a:rPr>
              <a:t>Kütüphaneler</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039529"/>
            <a:ext cx="9601200" cy="4751672"/>
          </a:xfrm>
        </p:spPr>
        <p:txBody>
          <a:bodyPr numCol="2" spcCol="72000"/>
          <a:lstStyle/>
          <a:p>
            <a:pPr marL="228600" indent="-228600" algn="l" defTabSz="914400">
              <a:lnSpc>
                <a:spcPct val="90000"/>
              </a:lnSpc>
              <a:spcBef>
                <a:spcPts val="1800"/>
              </a:spcBef>
              <a:buClr>
                <a:srgbClr val="D15A3E"/>
              </a:buClr>
              <a:buSzPct val="100000"/>
              <a:buFont typeface="Arial"/>
              <a:buChar char="▪"/>
            </a:pPr>
            <a:r>
              <a:rPr lang="tr-TR" dirty="0"/>
              <a:t>Python Kütüphaneleri</a:t>
            </a:r>
          </a:p>
          <a:p>
            <a:pPr lvl="1" indent="-228600">
              <a:spcBef>
                <a:spcPts val="1800"/>
              </a:spcBef>
              <a:buClr>
                <a:srgbClr val="D15A3E"/>
              </a:buClr>
              <a:buFont typeface="Arial"/>
              <a:buChar char="▪"/>
            </a:pPr>
            <a:r>
              <a:rPr lang="tr-TR" dirty="0"/>
              <a:t>Numpy</a:t>
            </a:r>
          </a:p>
          <a:p>
            <a:pPr lvl="1" indent="-228600">
              <a:spcBef>
                <a:spcPts val="1800"/>
              </a:spcBef>
              <a:buClr>
                <a:srgbClr val="D15A3E"/>
              </a:buClr>
              <a:buFont typeface="Arial"/>
              <a:buChar char="▪"/>
            </a:pPr>
            <a:r>
              <a:rPr lang="tr-TR" dirty="0"/>
              <a:t>Pandas</a:t>
            </a:r>
          </a:p>
          <a:p>
            <a:pPr lvl="1" indent="-228600">
              <a:spcBef>
                <a:spcPts val="1800"/>
              </a:spcBef>
              <a:buClr>
                <a:srgbClr val="D15A3E"/>
              </a:buClr>
              <a:buFont typeface="Arial"/>
              <a:buChar char="▪"/>
            </a:pPr>
            <a:r>
              <a:rPr lang="tr-TR" dirty="0"/>
              <a:t>Scikit-learn</a:t>
            </a:r>
          </a:p>
          <a:p>
            <a:pPr lvl="1" indent="-228600">
              <a:spcBef>
                <a:spcPts val="1800"/>
              </a:spcBef>
              <a:buClr>
                <a:srgbClr val="D15A3E"/>
              </a:buClr>
              <a:buFont typeface="Arial"/>
              <a:buChar char="▪"/>
            </a:pPr>
            <a:r>
              <a:rPr lang="tr-TR" dirty="0"/>
              <a:t>Matplotlib</a:t>
            </a:r>
          </a:p>
          <a:p>
            <a:pPr lvl="1" indent="-228600">
              <a:spcBef>
                <a:spcPts val="1800"/>
              </a:spcBef>
              <a:buClr>
                <a:srgbClr val="D15A3E"/>
              </a:buClr>
              <a:buFont typeface="Arial"/>
              <a:buChar char="▪"/>
            </a:pPr>
            <a:r>
              <a:rPr lang="tr-TR" dirty="0"/>
              <a:t>OpenCV</a:t>
            </a:r>
          </a:p>
          <a:p>
            <a:pPr>
              <a:buClr>
                <a:srgbClr val="D15A3E"/>
              </a:buClr>
              <a:buFont typeface="Arial"/>
              <a:buChar char="▪"/>
            </a:pPr>
            <a:r>
              <a:rPr lang="tr-TR" dirty="0"/>
              <a:t>Python Jupyter</a:t>
            </a:r>
          </a:p>
          <a:p>
            <a:pPr>
              <a:buClr>
                <a:srgbClr val="D15A3E"/>
              </a:buClr>
              <a:buFont typeface="Arial"/>
              <a:buChar char="▪"/>
            </a:pPr>
            <a:r>
              <a:rPr lang="tr-TR" dirty="0"/>
              <a:t>Temel Kütüphaneler</a:t>
            </a:r>
          </a:p>
          <a:p>
            <a:pPr lvl="1">
              <a:buClr>
                <a:srgbClr val="D15A3E"/>
              </a:buClr>
              <a:buFont typeface="Arial"/>
              <a:buChar char="▪"/>
            </a:pPr>
            <a:r>
              <a:rPr lang="tr-TR" dirty="0"/>
              <a:t>CUDA</a:t>
            </a:r>
          </a:p>
          <a:p>
            <a:pPr lvl="1">
              <a:buClr>
                <a:srgbClr val="D15A3E"/>
              </a:buClr>
              <a:buFont typeface="Arial"/>
              <a:buChar char="▪"/>
            </a:pPr>
            <a:r>
              <a:rPr lang="tr-TR" dirty="0"/>
              <a:t>cuDNN</a:t>
            </a:r>
          </a:p>
          <a:p>
            <a:pPr lvl="1">
              <a:buClr>
                <a:srgbClr val="D15A3E"/>
              </a:buClr>
              <a:buFont typeface="Arial"/>
              <a:buChar char="▪"/>
            </a:pPr>
            <a:endParaRPr lang="tr-TR" dirty="0"/>
          </a:p>
          <a:p>
            <a:pPr lvl="1">
              <a:buClr>
                <a:srgbClr val="D15A3E"/>
              </a:buClr>
              <a:buFont typeface="Arial"/>
              <a:buChar char="▪"/>
            </a:pPr>
            <a:r>
              <a:rPr lang="tr-TR" dirty="0"/>
              <a:t>Deep Learning Framework’leri</a:t>
            </a:r>
          </a:p>
          <a:p>
            <a:pPr lvl="2">
              <a:buClr>
                <a:srgbClr val="D15A3E"/>
              </a:buClr>
              <a:buFont typeface="Arial"/>
              <a:buChar char="▪"/>
            </a:pPr>
            <a:r>
              <a:rPr lang="tr-TR" sz="1800" dirty="0">
                <a:solidFill>
                  <a:srgbClr val="FF0000"/>
                </a:solidFill>
              </a:rPr>
              <a:t>Tensorflow (Google)</a:t>
            </a:r>
          </a:p>
          <a:p>
            <a:pPr lvl="2">
              <a:buClr>
                <a:srgbClr val="D15A3E"/>
              </a:buClr>
              <a:buFont typeface="Arial"/>
              <a:buChar char="▪"/>
            </a:pPr>
            <a:r>
              <a:rPr lang="tr-TR" sz="1800" dirty="0"/>
              <a:t>Theano (Emekli oldu)</a:t>
            </a:r>
          </a:p>
          <a:p>
            <a:pPr lvl="2">
              <a:buClr>
                <a:srgbClr val="D15A3E"/>
              </a:buClr>
              <a:buFont typeface="Arial"/>
              <a:buChar char="▪"/>
            </a:pPr>
            <a:r>
              <a:rPr lang="tr-TR" sz="1800" dirty="0">
                <a:solidFill>
                  <a:srgbClr val="FF0000"/>
                </a:solidFill>
              </a:rPr>
              <a:t>Keras</a:t>
            </a:r>
          </a:p>
          <a:p>
            <a:pPr lvl="2">
              <a:buClr>
                <a:srgbClr val="D15A3E"/>
              </a:buClr>
              <a:buFont typeface="Arial"/>
              <a:buChar char="▪"/>
            </a:pPr>
            <a:r>
              <a:rPr lang="tr-TR" sz="1800" dirty="0"/>
              <a:t>Caffe (Berkeley BVLC)</a:t>
            </a:r>
          </a:p>
          <a:p>
            <a:pPr lvl="2">
              <a:buClr>
                <a:srgbClr val="D15A3E"/>
              </a:buClr>
              <a:buFont typeface="Arial"/>
              <a:buChar char="▪"/>
            </a:pPr>
            <a:r>
              <a:rPr lang="tr-TR" sz="1800" dirty="0">
                <a:solidFill>
                  <a:srgbClr val="FF0000"/>
                </a:solidFill>
              </a:rPr>
              <a:t>Caffe2 (Facebook)</a:t>
            </a:r>
          </a:p>
          <a:p>
            <a:pPr lvl="2">
              <a:buClr>
                <a:srgbClr val="D15A3E"/>
              </a:buClr>
              <a:buFont typeface="Arial"/>
              <a:buChar char="▪"/>
            </a:pPr>
            <a:r>
              <a:rPr lang="tr-TR" sz="1800" dirty="0"/>
              <a:t>Torch</a:t>
            </a:r>
          </a:p>
          <a:p>
            <a:pPr lvl="2">
              <a:buClr>
                <a:srgbClr val="D15A3E"/>
              </a:buClr>
              <a:buFont typeface="Arial"/>
              <a:buChar char="▪"/>
            </a:pPr>
            <a:r>
              <a:rPr lang="tr-TR" sz="1800" dirty="0" err="1">
                <a:solidFill>
                  <a:srgbClr val="FF0000"/>
                </a:solidFill>
              </a:rPr>
              <a:t>PyTorch</a:t>
            </a:r>
            <a:r>
              <a:rPr lang="tr-TR" sz="1800" dirty="0">
                <a:solidFill>
                  <a:srgbClr val="FF0000"/>
                </a:solidFill>
              </a:rPr>
              <a:t> (Facebook)</a:t>
            </a:r>
          </a:p>
          <a:p>
            <a:pPr lvl="2">
              <a:buClr>
                <a:srgbClr val="D15A3E"/>
              </a:buClr>
              <a:buFont typeface="Arial"/>
              <a:buChar char="▪"/>
            </a:pPr>
            <a:r>
              <a:rPr lang="tr-TR" sz="1800" dirty="0"/>
              <a:t>Deeplearning4j</a:t>
            </a:r>
          </a:p>
          <a:p>
            <a:pPr lvl="2">
              <a:buClr>
                <a:srgbClr val="D15A3E"/>
              </a:buClr>
              <a:buFont typeface="Arial"/>
              <a:buChar char="▪"/>
            </a:pPr>
            <a:r>
              <a:rPr lang="tr-TR" sz="1800" dirty="0"/>
              <a:t>CNTK (Microsoft Cognitive Toolkit)</a:t>
            </a:r>
          </a:p>
          <a:p>
            <a:pPr lvl="2">
              <a:buClr>
                <a:srgbClr val="D15A3E"/>
              </a:buClr>
              <a:buFont typeface="Arial"/>
              <a:buChar char="▪"/>
            </a:pPr>
            <a:r>
              <a:rPr lang="tr-TR" sz="1800" dirty="0"/>
              <a:t>deeplearn.js</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6" name="Metin kutusu 5"/>
          <p:cNvSpPr txBox="1"/>
          <p:nvPr/>
        </p:nvSpPr>
        <p:spPr>
          <a:xfrm>
            <a:off x="591312" y="6208621"/>
            <a:ext cx="8726424" cy="646331"/>
          </a:xfrm>
          <a:prstGeom prst="rect">
            <a:avLst/>
          </a:prstGeom>
          <a:noFill/>
        </p:spPr>
        <p:txBody>
          <a:bodyPr wrap="square" rtlCol="0">
            <a:spAutoFit/>
          </a:bodyPr>
          <a:lstStyle/>
          <a:p>
            <a:r>
              <a:rPr lang="tr-TR" dirty="0"/>
              <a:t>Deep Learning Frameworks</a:t>
            </a:r>
          </a:p>
          <a:p>
            <a:r>
              <a:rPr lang="tr-TR" dirty="0"/>
              <a:t>https://developer.nvidia.com/deep-learning-frameworks</a:t>
            </a:r>
          </a:p>
        </p:txBody>
      </p:sp>
    </p:spTree>
    <p:extLst>
      <p:ext uri="{BB962C8B-B14F-4D97-AF65-F5344CB8AC3E}">
        <p14:creationId xmlns:p14="http://schemas.microsoft.com/office/powerpoint/2010/main" val="407901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Tensorflow</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524001"/>
            <a:ext cx="9601200" cy="3809999"/>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8</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3869356"/>
            <a:ext cx="9601200" cy="219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tr-TR" dirty="0" err="1"/>
              <a:t>Tensorflow</a:t>
            </a:r>
            <a:r>
              <a:rPr lang="tr-TR" dirty="0"/>
              <a:t> temel işlemler</a:t>
            </a:r>
          </a:p>
          <a:p>
            <a:pPr>
              <a:buClr>
                <a:srgbClr val="D15A3E"/>
              </a:buClr>
              <a:buFont typeface="Arial"/>
              <a:buChar char="▪"/>
            </a:pPr>
            <a:r>
              <a:rPr lang="tr-TR" dirty="0" err="1"/>
              <a:t>https</a:t>
            </a:r>
            <a:r>
              <a:rPr lang="tr-TR" dirty="0"/>
              <a:t>://</a:t>
            </a:r>
            <a:r>
              <a:rPr lang="tr-TR" dirty="0" err="1"/>
              <a:t>jhui.github.io</a:t>
            </a:r>
            <a:r>
              <a:rPr lang="tr-TR" dirty="0"/>
              <a:t>/2018/02/13/</a:t>
            </a:r>
            <a:r>
              <a:rPr lang="tr-TR" dirty="0" err="1"/>
              <a:t>TensorFlow-tutorial</a:t>
            </a:r>
            <a:r>
              <a:rPr lang="tr-TR" dirty="0"/>
              <a:t>/</a:t>
            </a:r>
          </a:p>
          <a:p>
            <a:pPr>
              <a:buClr>
                <a:srgbClr val="D15A3E"/>
              </a:buClr>
              <a:buFont typeface="Arial"/>
              <a:buChar char="▪"/>
            </a:pPr>
            <a:r>
              <a:rPr lang="tr-TR" dirty="0" err="1"/>
              <a:t>https</a:t>
            </a:r>
            <a:r>
              <a:rPr lang="tr-TR" dirty="0"/>
              <a:t>://</a:t>
            </a:r>
            <a:r>
              <a:rPr lang="tr-TR" dirty="0" err="1"/>
              <a:t>github.com</a:t>
            </a:r>
            <a:r>
              <a:rPr lang="tr-TR" dirty="0"/>
              <a:t>/</a:t>
            </a:r>
            <a:r>
              <a:rPr lang="tr-TR" dirty="0" err="1"/>
              <a:t>aymericdamien</a:t>
            </a:r>
            <a:r>
              <a:rPr lang="tr-TR" dirty="0"/>
              <a:t>/</a:t>
            </a:r>
            <a:r>
              <a:rPr lang="tr-TR" dirty="0" err="1"/>
              <a:t>TensorFlow-Examples</a:t>
            </a:r>
            <a:r>
              <a:rPr lang="tr-TR" dirty="0"/>
              <a:t>/</a:t>
            </a:r>
            <a:r>
              <a:rPr lang="tr-TR" dirty="0" err="1"/>
              <a:t>blob</a:t>
            </a:r>
            <a:r>
              <a:rPr lang="tr-TR" dirty="0"/>
              <a:t>/</a:t>
            </a:r>
            <a:r>
              <a:rPr lang="tr-TR" dirty="0" err="1"/>
              <a:t>master</a:t>
            </a:r>
            <a:r>
              <a:rPr lang="tr-TR" dirty="0"/>
              <a:t>/</a:t>
            </a:r>
            <a:r>
              <a:rPr lang="tr-TR" dirty="0" err="1"/>
              <a:t>examples</a:t>
            </a:r>
            <a:r>
              <a:rPr lang="tr-TR" dirty="0"/>
              <a:t>/2_BasicModels/</a:t>
            </a:r>
            <a:r>
              <a:rPr lang="tr-TR" dirty="0" err="1"/>
              <a:t>linear_regression.py</a:t>
            </a:r>
            <a:endParaRPr lang="tr-TR" dirty="0"/>
          </a:p>
          <a:p>
            <a:pPr>
              <a:buClr>
                <a:srgbClr val="D15A3E"/>
              </a:buClr>
              <a:buFont typeface="Arial"/>
              <a:buChar char="▪"/>
            </a:pPr>
            <a:endParaRPr lang="tr-TR" dirty="0"/>
          </a:p>
        </p:txBody>
      </p:sp>
    </p:spTree>
    <p:extLst>
      <p:ext uri="{BB962C8B-B14F-4D97-AF65-F5344CB8AC3E}">
        <p14:creationId xmlns:p14="http://schemas.microsoft.com/office/powerpoint/2010/main" val="334626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err="1">
                <a:solidFill>
                  <a:srgbClr val="D15A3E"/>
                </a:solidFill>
                <a:latin typeface="Arial"/>
                <a:ea typeface="+mj-ea"/>
                <a:cs typeface="+mj-cs"/>
              </a:rPr>
              <a:t>Neural</a:t>
            </a:r>
            <a:r>
              <a:rPr lang="tr-TR" sz="3200" b="1" i="0" dirty="0">
                <a:solidFill>
                  <a:srgbClr val="D15A3E"/>
                </a:solidFill>
                <a:latin typeface="Arial"/>
                <a:ea typeface="+mj-ea"/>
                <a:cs typeface="+mj-cs"/>
              </a:rPr>
              <a:t> Networks</a:t>
            </a:r>
          </a:p>
        </p:txBody>
      </p:sp>
      <p:sp>
        <p:nvSpPr>
          <p:cNvPr id="3" name="İçerik Yer Tutucusu 2"/>
          <p:cNvSpPr>
            <a:spLocks noGrp="1"/>
          </p:cNvSpPr>
          <p:nvPr>
            <p:ph idx="1"/>
          </p:nvPr>
        </p:nvSpPr>
        <p:spPr>
          <a:xfrm>
            <a:off x="1295400" y="1524001"/>
            <a:ext cx="9601200" cy="3809999"/>
          </a:xfrm>
        </p:spPr>
        <p:txBody>
          <a:bodyPr anchor="ctr" anchorCtr="0">
            <a:normAutofit/>
          </a:bodyPr>
          <a:lstStyle/>
          <a:p>
            <a:pPr marL="0" indent="0" algn="ctr" defTabSz="914400">
              <a:lnSpc>
                <a:spcPct val="90000"/>
              </a:lnSpc>
              <a:spcBef>
                <a:spcPts val="1800"/>
              </a:spcBef>
              <a:buClr>
                <a:srgbClr val="D15A3E"/>
              </a:buClr>
              <a:buSzPct val="100000"/>
              <a:buNone/>
            </a:pPr>
            <a:r>
              <a:rPr lang="tr-TR" sz="8000" b="1" dirty="0">
                <a:solidFill>
                  <a:srgbClr val="D15A3E"/>
                </a:solidFill>
                <a:latin typeface="Arial"/>
                <a:ea typeface="+mj-ea"/>
                <a:cs typeface="+mj-cs"/>
              </a:rPr>
              <a:t>DEMO 9</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İçerik Yer Tutucusu 2">
            <a:extLst>
              <a:ext uri="{FF2B5EF4-FFF2-40B4-BE49-F238E27FC236}">
                <a16:creationId xmlns:a16="http://schemas.microsoft.com/office/drawing/2014/main" id="{AB557B14-E873-D346-9A80-9749DEF9219B}"/>
              </a:ext>
            </a:extLst>
          </p:cNvPr>
          <p:cNvSpPr txBox="1">
            <a:spLocks/>
          </p:cNvSpPr>
          <p:nvPr/>
        </p:nvSpPr>
        <p:spPr>
          <a:xfrm>
            <a:off x="1295400" y="3869356"/>
            <a:ext cx="9601200" cy="219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rgbClr val="D15A3E"/>
              </a:buClr>
              <a:buFont typeface="Arial"/>
              <a:buChar char="▪"/>
            </a:pPr>
            <a:r>
              <a:rPr lang="tr-TR" dirty="0" err="1"/>
              <a:t>Keras</a:t>
            </a:r>
            <a:r>
              <a:rPr lang="tr-TR" dirty="0"/>
              <a:t> - ANN</a:t>
            </a:r>
          </a:p>
          <a:p>
            <a:pPr>
              <a:buClr>
                <a:srgbClr val="D15A3E"/>
              </a:buClr>
              <a:buFont typeface="Arial"/>
              <a:buChar char="▪"/>
            </a:pPr>
            <a:r>
              <a:rPr lang="tr-TR" dirty="0"/>
              <a:t>Dosya: Demo9_Churn_Modelling.csv</a:t>
            </a:r>
          </a:p>
          <a:p>
            <a:pPr>
              <a:buClr>
                <a:srgbClr val="D15A3E"/>
              </a:buClr>
              <a:buFont typeface="Arial"/>
              <a:buChar char="▪"/>
            </a:pPr>
            <a:endParaRPr lang="tr-TR" dirty="0"/>
          </a:p>
          <a:p>
            <a:pPr lvl="1" indent="-228600">
              <a:spcBef>
                <a:spcPts val="1800"/>
              </a:spcBef>
              <a:buClr>
                <a:srgbClr val="D15A3E"/>
              </a:buClr>
              <a:buFont typeface="Arial"/>
              <a:buChar char="▪"/>
            </a:pPr>
            <a:endParaRPr lang="tr-TR" dirty="0"/>
          </a:p>
        </p:txBody>
      </p:sp>
    </p:spTree>
    <p:extLst>
      <p:ext uri="{BB962C8B-B14F-4D97-AF65-F5344CB8AC3E}">
        <p14:creationId xmlns:p14="http://schemas.microsoft.com/office/powerpoint/2010/main" val="145810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76000"/>
              </a:lnSpc>
              <a:spcBef>
                <a:spcPts val="0"/>
              </a:spcBef>
              <a:buNone/>
            </a:pPr>
            <a:r>
              <a:rPr lang="tr-TR" sz="8000" b="1" i="0" baseline="0" dirty="0">
                <a:solidFill>
                  <a:srgbClr val="2D2E2D"/>
                </a:solidFill>
                <a:latin typeface="Arial"/>
                <a:ea typeface="+mj-ea"/>
                <a:cs typeface="+mj-cs"/>
              </a:rPr>
              <a:t>Deep Learning Architectures</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6" name="Alt Başlık 5"/>
          <p:cNvSpPr>
            <a:spLocks noGrp="1"/>
          </p:cNvSpPr>
          <p:nvPr>
            <p:ph type="subTitle" idx="1"/>
          </p:nvPr>
        </p:nvSpPr>
        <p:spPr/>
        <p:txBody>
          <a:bodyPr/>
          <a:lstStyle/>
          <a:p>
            <a:endParaRPr lang="tr-TR"/>
          </a:p>
        </p:txBody>
      </p:sp>
    </p:spTree>
    <p:extLst>
      <p:ext uri="{BB962C8B-B14F-4D97-AF65-F5344CB8AC3E}">
        <p14:creationId xmlns:p14="http://schemas.microsoft.com/office/powerpoint/2010/main" val="294795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Convolutional Neural Networks (CNN)</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523220"/>
          </a:xfrm>
          <a:prstGeom prst="rect">
            <a:avLst/>
          </a:prstGeom>
          <a:noFill/>
        </p:spPr>
        <p:txBody>
          <a:bodyPr wrap="square" rtlCol="0">
            <a:spAutoFit/>
          </a:bodyPr>
          <a:lstStyle/>
          <a:p>
            <a:r>
              <a:rPr lang="en" sz="1400" dirty="0"/>
              <a:t>An intuitive guide to Convolutional Neural Networks</a:t>
            </a:r>
          </a:p>
          <a:p>
            <a:r>
              <a:rPr lang="tr-TR" sz="1400" dirty="0" err="1"/>
              <a:t>https</a:t>
            </a:r>
            <a:r>
              <a:rPr lang="tr-TR" sz="1400" dirty="0"/>
              <a:t>://</a:t>
            </a:r>
            <a:r>
              <a:rPr lang="tr-TR" sz="1400" dirty="0" err="1"/>
              <a:t>medium.freecodecamp.org</a:t>
            </a:r>
            <a:r>
              <a:rPr lang="tr-TR" sz="1400" dirty="0"/>
              <a:t>/an-intuitive-guide-to-convolutional-neural-networks-260c2de0a050</a:t>
            </a:r>
          </a:p>
        </p:txBody>
      </p:sp>
      <p:pic>
        <p:nvPicPr>
          <p:cNvPr id="7" name="Resim 6">
            <a:extLst>
              <a:ext uri="{FF2B5EF4-FFF2-40B4-BE49-F238E27FC236}">
                <a16:creationId xmlns:a16="http://schemas.microsoft.com/office/drawing/2014/main" id="{70149FBE-BE98-C54A-9A02-41C41A10E926}"/>
              </a:ext>
            </a:extLst>
          </p:cNvPr>
          <p:cNvPicPr>
            <a:picLocks noChangeAspect="1"/>
          </p:cNvPicPr>
          <p:nvPr/>
        </p:nvPicPr>
        <p:blipFill>
          <a:blip r:embed="rId3"/>
          <a:stretch>
            <a:fillRect/>
          </a:stretch>
        </p:blipFill>
        <p:spPr>
          <a:xfrm>
            <a:off x="5790924" y="2158935"/>
            <a:ext cx="5809763" cy="3958865"/>
          </a:xfrm>
          <a:prstGeom prst="rect">
            <a:avLst/>
          </a:prstGeom>
        </p:spPr>
      </p:pic>
      <p:pic>
        <p:nvPicPr>
          <p:cNvPr id="10" name="Resim 9">
            <a:extLst>
              <a:ext uri="{FF2B5EF4-FFF2-40B4-BE49-F238E27FC236}">
                <a16:creationId xmlns:a16="http://schemas.microsoft.com/office/drawing/2014/main" id="{D19EB829-CB84-C541-AF0D-C3D59C855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63" y="1291473"/>
            <a:ext cx="5199612" cy="3033107"/>
          </a:xfrm>
          <a:prstGeom prst="rect">
            <a:avLst/>
          </a:prstGeom>
        </p:spPr>
      </p:pic>
    </p:spTree>
    <p:extLst>
      <p:ext uri="{BB962C8B-B14F-4D97-AF65-F5344CB8AC3E}">
        <p14:creationId xmlns:p14="http://schemas.microsoft.com/office/powerpoint/2010/main" val="356061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Convolutional Neural Networks (CNN)</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523220"/>
          </a:xfrm>
          <a:prstGeom prst="rect">
            <a:avLst/>
          </a:prstGeom>
          <a:noFill/>
        </p:spPr>
        <p:txBody>
          <a:bodyPr wrap="square" rtlCol="0">
            <a:spAutoFit/>
          </a:bodyPr>
          <a:lstStyle/>
          <a:p>
            <a:r>
              <a:rPr lang="en" sz="1400" dirty="0"/>
              <a:t>An intuitive guide to Convolutional Neural Networks</a:t>
            </a:r>
          </a:p>
          <a:p>
            <a:r>
              <a:rPr lang="tr-TR" sz="1400" dirty="0" err="1"/>
              <a:t>https</a:t>
            </a:r>
            <a:r>
              <a:rPr lang="tr-TR" sz="1400" dirty="0"/>
              <a:t>://</a:t>
            </a:r>
            <a:r>
              <a:rPr lang="tr-TR" sz="1400" dirty="0" err="1"/>
              <a:t>medium.freecodecamp.org</a:t>
            </a:r>
            <a:r>
              <a:rPr lang="tr-TR" sz="1400" dirty="0"/>
              <a:t>/an-intuitive-guide-to-convolutional-neural-networks-260c2de0a050</a:t>
            </a:r>
          </a:p>
        </p:txBody>
      </p:sp>
      <p:pic>
        <p:nvPicPr>
          <p:cNvPr id="6" name="Resim 5">
            <a:extLst>
              <a:ext uri="{FF2B5EF4-FFF2-40B4-BE49-F238E27FC236}">
                <a16:creationId xmlns:a16="http://schemas.microsoft.com/office/drawing/2014/main" id="{CEB18123-39A6-8D41-84A4-7F4357C98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253" y="999758"/>
            <a:ext cx="6171495" cy="5113524"/>
          </a:xfrm>
          <a:prstGeom prst="rect">
            <a:avLst/>
          </a:prstGeom>
        </p:spPr>
      </p:pic>
    </p:spTree>
    <p:extLst>
      <p:ext uri="{BB962C8B-B14F-4D97-AF65-F5344CB8AC3E}">
        <p14:creationId xmlns:p14="http://schemas.microsoft.com/office/powerpoint/2010/main" val="324062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lgn="l" defTabSz="914400">
              <a:lnSpc>
                <a:spcPct val="90000"/>
              </a:lnSpc>
              <a:spcBef>
                <a:spcPts val="0"/>
              </a:spcBef>
              <a:buNone/>
            </a:pPr>
            <a:r>
              <a:rPr lang="tr-TR" sz="3200" b="1" i="0" dirty="0">
                <a:solidFill>
                  <a:srgbClr val="D15A3E"/>
                </a:solidFill>
                <a:latin typeface="Arial"/>
                <a:ea typeface="+mj-ea"/>
                <a:cs typeface="+mj-cs"/>
              </a:rPr>
              <a:t>Convolutional Neural Networks (CNN)</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Deep Learning Into Advance - 1. Image, ConvNet</a:t>
            </a:r>
          </a:p>
          <a:p>
            <a:r>
              <a:rPr lang="tr-TR" dirty="0"/>
              <a:t>https://www.slideshare.net/hellovista/deep-learning-into-advance-1-image-convnet</a:t>
            </a:r>
          </a:p>
        </p:txBody>
      </p:sp>
      <p:pic>
        <p:nvPicPr>
          <p:cNvPr id="8" name="Resim 7"/>
          <p:cNvPicPr>
            <a:picLocks noChangeAspect="1"/>
          </p:cNvPicPr>
          <p:nvPr/>
        </p:nvPicPr>
        <p:blipFill rotWithShape="1">
          <a:blip r:embed="rId3"/>
          <a:srcRect l="7349" t="20777" b="5780"/>
          <a:stretch/>
        </p:blipFill>
        <p:spPr>
          <a:xfrm>
            <a:off x="0" y="983132"/>
            <a:ext cx="8008700" cy="3570972"/>
          </a:xfrm>
          <a:prstGeom prst="rect">
            <a:avLst/>
          </a:prstGeom>
        </p:spPr>
      </p:pic>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0300" y="3765869"/>
            <a:ext cx="5981700" cy="2314575"/>
          </a:xfrm>
          <a:prstGeom prst="rect">
            <a:avLst/>
          </a:prstGeom>
        </p:spPr>
      </p:pic>
    </p:spTree>
    <p:extLst>
      <p:ext uri="{BB962C8B-B14F-4D97-AF65-F5344CB8AC3E}">
        <p14:creationId xmlns:p14="http://schemas.microsoft.com/office/powerpoint/2010/main" val="7336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spcBef>
                <a:spcPts val="0"/>
              </a:spcBef>
            </a:pPr>
            <a:r>
              <a:rPr lang="tr-TR" dirty="0">
                <a:solidFill>
                  <a:srgbClr val="D15A3E"/>
                </a:solidFill>
              </a:rPr>
              <a:t>Convolutional Neural Networks (CNN)</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53924" y="1055731"/>
            <a:ext cx="9601200" cy="4732421"/>
          </a:xfrm>
        </p:spPr>
        <p:txBody>
          <a:bodyPr/>
          <a:lstStyle/>
          <a:p>
            <a:pPr marL="228600" indent="-228600" algn="l" defTabSz="914400">
              <a:lnSpc>
                <a:spcPct val="90000"/>
              </a:lnSpc>
              <a:spcBef>
                <a:spcPts val="1800"/>
              </a:spcBef>
              <a:buClr>
                <a:srgbClr val="D15A3E"/>
              </a:buClr>
              <a:buSzPct val="100000"/>
              <a:buFont typeface="Arial"/>
              <a:buChar char="▪"/>
            </a:pPr>
            <a:r>
              <a:rPr lang="tr-TR" sz="2000" b="0" i="0" dirty="0">
                <a:solidFill>
                  <a:srgbClr val="2D2E2D"/>
                </a:solidFill>
                <a:latin typeface="Arial"/>
              </a:rPr>
              <a:t>LeNet (1998) (Yann LeCun, Yoshua Bengio)</a:t>
            </a:r>
          </a:p>
          <a:p>
            <a:pPr>
              <a:buClr>
                <a:srgbClr val="D15A3E"/>
              </a:buClr>
              <a:buFont typeface="Arial"/>
              <a:buChar char="▪"/>
            </a:pPr>
            <a:r>
              <a:rPr lang="tr-TR" dirty="0">
                <a:solidFill>
                  <a:srgbClr val="2D2E2D"/>
                </a:solidFill>
                <a:latin typeface="Arial"/>
              </a:rPr>
              <a:t>AlexNet (2012) (</a:t>
            </a:r>
            <a:r>
              <a:rPr lang="tr-TR" dirty="0"/>
              <a:t>Alex Krizhevsky) (ImageNet ILSVRC)</a:t>
            </a:r>
          </a:p>
          <a:p>
            <a:pPr>
              <a:buClr>
                <a:srgbClr val="D15A3E"/>
              </a:buClr>
              <a:buFont typeface="Arial"/>
              <a:buChar char="▪"/>
            </a:pPr>
            <a:r>
              <a:rPr lang="tr-TR" sz="2000" b="0" i="0" dirty="0">
                <a:solidFill>
                  <a:srgbClr val="2D2E2D"/>
                </a:solidFill>
                <a:latin typeface="Arial"/>
              </a:rPr>
              <a:t>ZF Net (2013) (ImageNet ILSVRC)</a:t>
            </a:r>
          </a:p>
          <a:p>
            <a:pPr>
              <a:buClr>
                <a:srgbClr val="D15A3E"/>
              </a:buClr>
              <a:buFont typeface="Arial"/>
              <a:buChar char="▪"/>
            </a:pPr>
            <a:r>
              <a:rPr lang="tr-TR" dirty="0">
                <a:solidFill>
                  <a:srgbClr val="2D2E2D"/>
                </a:solidFill>
                <a:latin typeface="Arial"/>
              </a:rPr>
              <a:t>GoogLeNet (2014) (ImageNet ILSVRC)</a:t>
            </a:r>
          </a:p>
          <a:p>
            <a:pPr>
              <a:buClr>
                <a:srgbClr val="D15A3E"/>
              </a:buClr>
              <a:buFont typeface="Arial"/>
              <a:buChar char="▪"/>
            </a:pPr>
            <a:r>
              <a:rPr lang="tr-TR" sz="2000" b="0" i="0" dirty="0">
                <a:solidFill>
                  <a:srgbClr val="2D2E2D"/>
                </a:solidFill>
                <a:latin typeface="Arial"/>
              </a:rPr>
              <a:t>VGGNet (2014)</a:t>
            </a:r>
            <a:r>
              <a:rPr lang="tr-TR" dirty="0">
                <a:solidFill>
                  <a:srgbClr val="2D2E2D"/>
                </a:solidFill>
              </a:rPr>
              <a:t> (ImageNet ILSVRC)</a:t>
            </a:r>
          </a:p>
          <a:p>
            <a:pPr>
              <a:buClr>
                <a:srgbClr val="D15A3E"/>
              </a:buClr>
              <a:buFont typeface="Arial"/>
              <a:buChar char="▪"/>
            </a:pPr>
            <a:r>
              <a:rPr lang="tr-TR" sz="2000" b="0" i="0" dirty="0">
                <a:solidFill>
                  <a:srgbClr val="2D2E2D"/>
                </a:solidFill>
                <a:latin typeface="Arial"/>
              </a:rPr>
              <a:t>ResNet (2015) </a:t>
            </a:r>
            <a:r>
              <a:rPr lang="tr-TR" dirty="0">
                <a:solidFill>
                  <a:srgbClr val="2D2E2D"/>
                </a:solidFill>
              </a:rPr>
              <a:t>(ImageNet ILSVRC)</a:t>
            </a:r>
          </a:p>
          <a:p>
            <a:pPr>
              <a:buClr>
                <a:srgbClr val="D15A3E"/>
              </a:buClr>
              <a:buFont typeface="Arial"/>
              <a:buChar char="▪"/>
            </a:pPr>
            <a:r>
              <a:rPr lang="tr-TR" sz="2000" b="0" i="0" dirty="0">
                <a:solidFill>
                  <a:srgbClr val="2D2E2D"/>
                </a:solidFill>
                <a:latin typeface="Arial"/>
              </a:rPr>
              <a:t>Inception (2015)</a:t>
            </a:r>
          </a:p>
          <a:p>
            <a:pPr marL="228600" indent="-228600" algn="l" defTabSz="914400">
              <a:lnSpc>
                <a:spcPct val="90000"/>
              </a:lnSpc>
              <a:spcBef>
                <a:spcPts val="1800"/>
              </a:spcBef>
              <a:buClr>
                <a:srgbClr val="D15A3E"/>
              </a:buClr>
              <a:buSzPct val="100000"/>
              <a:buFont typeface="Arial"/>
              <a:buChar char="▪"/>
            </a:pPr>
            <a:endParaRPr lang="tr-TR" dirty="0"/>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646331"/>
          </a:xfrm>
          <a:prstGeom prst="rect">
            <a:avLst/>
          </a:prstGeom>
          <a:noFill/>
        </p:spPr>
        <p:txBody>
          <a:bodyPr wrap="square" rtlCol="0">
            <a:spAutoFit/>
          </a:bodyPr>
          <a:lstStyle/>
          <a:p>
            <a:r>
              <a:rPr lang="tr-TR" dirty="0"/>
              <a:t>Convolutional Neural Networks (CNNs / ConvNets)</a:t>
            </a:r>
          </a:p>
          <a:p>
            <a:r>
              <a:rPr lang="tr-TR" dirty="0"/>
              <a:t>http://cs231n.github.io/convolutional-networks/</a:t>
            </a: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20" y="1055731"/>
            <a:ext cx="4411580" cy="2492543"/>
          </a:xfrm>
          <a:prstGeom prst="rect">
            <a:avLst/>
          </a:prstGeom>
        </p:spPr>
      </p:pic>
      <p:pic>
        <p:nvPicPr>
          <p:cNvPr id="7" name="Resim 6"/>
          <p:cNvPicPr>
            <a:picLocks noChangeAspect="1"/>
          </p:cNvPicPr>
          <p:nvPr/>
        </p:nvPicPr>
        <p:blipFill rotWithShape="1">
          <a:blip r:embed="rId4" cstate="print">
            <a:extLst>
              <a:ext uri="{28A0092B-C50C-407E-A947-70E740481C1C}">
                <a14:useLocalDpi xmlns:a14="http://schemas.microsoft.com/office/drawing/2010/main" val="0"/>
              </a:ext>
            </a:extLst>
          </a:blip>
          <a:srcRect t="13240"/>
          <a:stretch/>
        </p:blipFill>
        <p:spPr>
          <a:xfrm>
            <a:off x="4573049" y="3647975"/>
            <a:ext cx="7618952" cy="2465720"/>
          </a:xfrm>
          <a:prstGeom prst="rect">
            <a:avLst/>
          </a:prstGeom>
        </p:spPr>
      </p:pic>
    </p:spTree>
    <p:extLst>
      <p:ext uri="{BB962C8B-B14F-4D97-AF65-F5344CB8AC3E}">
        <p14:creationId xmlns:p14="http://schemas.microsoft.com/office/powerpoint/2010/main" val="190283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chor="t" anchorCtr="0"/>
          <a:lstStyle/>
          <a:p>
            <a:pPr>
              <a:spcBef>
                <a:spcPts val="0"/>
              </a:spcBef>
            </a:pPr>
            <a:r>
              <a:rPr lang="tr-TR" dirty="0">
                <a:solidFill>
                  <a:srgbClr val="D15A3E"/>
                </a:solidFill>
              </a:rPr>
              <a:t>Convolutional Neural Networks (CNN)</a:t>
            </a:r>
            <a:endParaRPr lang="tr-TR" sz="3200" b="1" i="0" dirty="0">
              <a:solidFill>
                <a:srgbClr val="D15A3E"/>
              </a:solidFill>
              <a:latin typeface="Arial"/>
              <a:ea typeface="+mj-ea"/>
              <a:cs typeface="+mj-cs"/>
            </a:endParaRPr>
          </a:p>
        </p:txBody>
      </p:sp>
      <p:sp>
        <p:nvSpPr>
          <p:cNvPr id="3" name="İçerik Yer Tutucusu 2"/>
          <p:cNvSpPr>
            <a:spLocks noGrp="1"/>
          </p:cNvSpPr>
          <p:nvPr>
            <p:ph idx="1"/>
          </p:nvPr>
        </p:nvSpPr>
        <p:spPr>
          <a:xfrm>
            <a:off x="1295400" y="1058779"/>
            <a:ext cx="9601200" cy="4732421"/>
          </a:xfrm>
        </p:spPr>
        <p:txBody>
          <a:bodyPr/>
          <a:lstStyle/>
          <a:p>
            <a:r>
              <a:rPr lang="tr-TR" dirty="0">
                <a:solidFill>
                  <a:srgbClr val="2D2E2D"/>
                </a:solidFill>
                <a:latin typeface="Arial"/>
              </a:rPr>
              <a:t>2017: Mask R-CNN - Extending Faster R-CNN for Pixel Level Segmentation</a:t>
            </a:r>
          </a:p>
        </p:txBody>
      </p:sp>
      <p:sp>
        <p:nvSpPr>
          <p:cNvPr id="4" name="Metin kutusu 3"/>
          <p:cNvSpPr txBox="1"/>
          <p:nvPr/>
        </p:nvSpPr>
        <p:spPr>
          <a:xfrm>
            <a:off x="9317736" y="6211669"/>
            <a:ext cx="2377639" cy="646331"/>
          </a:xfrm>
          <a:prstGeom prst="rect">
            <a:avLst/>
          </a:prstGeom>
          <a:noFill/>
        </p:spPr>
        <p:txBody>
          <a:bodyPr wrap="none" rtlCol="0">
            <a:spAutoFit/>
          </a:bodyPr>
          <a:lstStyle/>
          <a:p>
            <a:endParaRPr lang="tr-TR" dirty="0"/>
          </a:p>
          <a:p>
            <a:r>
              <a:rPr lang="tr-TR" dirty="0"/>
              <a:t>Adil Alper DALKIRAN</a:t>
            </a:r>
          </a:p>
        </p:txBody>
      </p:sp>
      <p:sp>
        <p:nvSpPr>
          <p:cNvPr id="5" name="Metin kutusu 4"/>
          <p:cNvSpPr txBox="1"/>
          <p:nvPr/>
        </p:nvSpPr>
        <p:spPr>
          <a:xfrm>
            <a:off x="591312" y="6208621"/>
            <a:ext cx="8726424" cy="738664"/>
          </a:xfrm>
          <a:prstGeom prst="rect">
            <a:avLst/>
          </a:prstGeom>
          <a:noFill/>
        </p:spPr>
        <p:txBody>
          <a:bodyPr wrap="square" rtlCol="0">
            <a:spAutoFit/>
          </a:bodyPr>
          <a:lstStyle/>
          <a:p>
            <a:r>
              <a:rPr lang="tr-TR" sz="1400" dirty="0"/>
              <a:t>A Brief History of CNNs in Image Segmentation: From R-CNN to Mask R-CNN</a:t>
            </a:r>
          </a:p>
          <a:p>
            <a:r>
              <a:rPr lang="tr-TR" sz="1400" dirty="0"/>
              <a:t>https://blog.athelas.com/a-brief-history-of-cnns-in-image-segmentation-from-r-cnn-to-mask-r-cnn-34ea83205de4</a:t>
            </a: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426386"/>
            <a:ext cx="6154554" cy="4569032"/>
          </a:xfrm>
          <a:prstGeom prst="rect">
            <a:avLst/>
          </a:prstGeom>
        </p:spPr>
      </p:pic>
    </p:spTree>
    <p:extLst>
      <p:ext uri="{BB962C8B-B14F-4D97-AF65-F5344CB8AC3E}">
        <p14:creationId xmlns:p14="http://schemas.microsoft.com/office/powerpoint/2010/main" val="9570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Elmas çizgili sunu (geniş ekran)</Template>
  <TotalTime>0</TotalTime>
  <Words>4566</Words>
  <Application>Microsoft Macintosh PowerPoint</Application>
  <PresentationFormat>Geniş ekran</PresentationFormat>
  <Paragraphs>954</Paragraphs>
  <Slides>112</Slides>
  <Notes>92</Notes>
  <HiddenSlides>0</HiddenSlides>
  <MMClips>8</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112</vt:i4>
      </vt:variant>
    </vt:vector>
  </HeadingPairs>
  <TitlesOfParts>
    <vt:vector size="115" baseType="lpstr">
      <vt:lpstr>Arial</vt:lpstr>
      <vt:lpstr>Cambria Math</vt:lpstr>
      <vt:lpstr>Diamond Grid 16x9</vt:lpstr>
      <vt:lpstr>Yapay Zeka’da Yeni Çağ ML/DL Workshop</vt:lpstr>
      <vt:lpstr>PowerPoint Sunusu</vt:lpstr>
      <vt:lpstr>Başlamadan Önce...</vt:lpstr>
      <vt:lpstr>PowerPoint Sunusu</vt:lpstr>
      <vt:lpstr>Hayatımızda Yapay Zeka</vt:lpstr>
      <vt:lpstr>Hayatımızda Yapay Zeka – Google Translate</vt:lpstr>
      <vt:lpstr>Hayatımızda Yapay Zeka – Google Translate</vt:lpstr>
      <vt:lpstr>Hayatımızda Yapay Zeka – Google Translate</vt:lpstr>
      <vt:lpstr>Hayatımızda Yapay Zeka – Deep Blue (1996)</vt:lpstr>
      <vt:lpstr>Hayatımızda Yapay Zeka – AlphaGo (2016)</vt:lpstr>
      <vt:lpstr>Hayatımızda Yapay Zeka</vt:lpstr>
      <vt:lpstr>Hayatımızda Yapay Zeka</vt:lpstr>
      <vt:lpstr>Video - Google DeepMind's Deep Q-learning playing Atari Breakout (2014)</vt:lpstr>
      <vt:lpstr>Video - Georgia Tech – Simon - Active Keyframe-based Learning From Demonstration (2012)</vt:lpstr>
      <vt:lpstr>Video - Georgia Tech – Simon CHI 2010 -- Interactive Learning</vt:lpstr>
      <vt:lpstr>Video - Robot trains with Q-Learning and an artificial neural network (reinforcement learning) (2016)</vt:lpstr>
      <vt:lpstr>Video - Tensorflow Mask RCNN - Inception v2 - 4K video</vt:lpstr>
      <vt:lpstr>Video - Progressive Growing of GANs for Improved Quality, Stability, and Variation</vt:lpstr>
      <vt:lpstr>Video - A Style-Based Generator Architecture for Generative Adversarial Networks</vt:lpstr>
      <vt:lpstr>OpenAI GPT - 2</vt:lpstr>
      <vt:lpstr>OpenAI GPT - 2</vt:lpstr>
      <vt:lpstr>Video - First-ever image of black hole captured by team of Harvard scientists and astronomers “Seeing the unseenable” </vt:lpstr>
      <vt:lpstr>State-of-Art</vt:lpstr>
      <vt:lpstr>Tensorflow</vt:lpstr>
      <vt:lpstr>Keras – CNN/ConvNet</vt:lpstr>
      <vt:lpstr>PowerPoint Sunusu</vt:lpstr>
      <vt:lpstr>Yapay Zeka Kavramları</vt:lpstr>
      <vt:lpstr>AI – ML - DL</vt:lpstr>
      <vt:lpstr>AI – ML - DL</vt:lpstr>
      <vt:lpstr>Deep Learning’in Yükselişi</vt:lpstr>
      <vt:lpstr>Deep Learning’in Yükselişi</vt:lpstr>
      <vt:lpstr>Deep Learning’in Yükselişi</vt:lpstr>
      <vt:lpstr>Deep Learning’in Yükselişi</vt:lpstr>
      <vt:lpstr>Deep Learning’in Yükselişi</vt:lpstr>
      <vt:lpstr>Deep Learning’in Yükselişi</vt:lpstr>
      <vt:lpstr>Diğer Kavramlar</vt:lpstr>
      <vt:lpstr>IoT / IIoT ve Yapay Zeka</vt:lpstr>
      <vt:lpstr>IoT / IIoT ve Yapay Zeka</vt:lpstr>
      <vt:lpstr>IoT / IIoT ve Yapay Zeka</vt:lpstr>
      <vt:lpstr>IoT / IIoT ve Yapay Zeka</vt:lpstr>
      <vt:lpstr>IoT / IIoT ve Yapay Zeka</vt:lpstr>
      <vt:lpstr>Yapay Zeka’ya Yön Verenler</vt:lpstr>
      <vt:lpstr>Yapay Zeka’ya Yön Verenler</vt:lpstr>
      <vt:lpstr>Yapay Zeka’ya Yön Verenler</vt:lpstr>
      <vt:lpstr>Yapay Zeka’ya Yön Verenler</vt:lpstr>
      <vt:lpstr>Yapay Zeka’ya Yön Verenler</vt:lpstr>
      <vt:lpstr>Yapay Zeka’ya Yön Verenler</vt:lpstr>
      <vt:lpstr>Makine Öğrenmesi Adımları</vt:lpstr>
      <vt:lpstr>Makine Öğrenmesi Adımları</vt:lpstr>
      <vt:lpstr>Kütüphane tanıtımları</vt:lpstr>
      <vt:lpstr>Ön işleme (Preprocessing)</vt:lpstr>
      <vt:lpstr>ML Researchers</vt:lpstr>
      <vt:lpstr>Amaçlarına Göre Yapay Zeka Teknikleri</vt:lpstr>
      <vt:lpstr>Amaçlarına Göre Yapay Zeka</vt:lpstr>
      <vt:lpstr>Regresyon</vt:lpstr>
      <vt:lpstr>Linear Regression</vt:lpstr>
      <vt:lpstr>Linear Regression – Best Fit Line</vt:lpstr>
      <vt:lpstr>Polynomial Regression</vt:lpstr>
      <vt:lpstr>Regression</vt:lpstr>
      <vt:lpstr>Regression</vt:lpstr>
      <vt:lpstr>Optimizasyon</vt:lpstr>
      <vt:lpstr>Optimizasyon</vt:lpstr>
      <vt:lpstr>Loss Functions</vt:lpstr>
      <vt:lpstr>Gradient Descent</vt:lpstr>
      <vt:lpstr>Gradient Descent – SGD Süreci</vt:lpstr>
      <vt:lpstr>Gradient Descent</vt:lpstr>
      <vt:lpstr>Gradient Descent – Learning Rate</vt:lpstr>
      <vt:lpstr>Stochastic Gradient Descent</vt:lpstr>
      <vt:lpstr>Mini-Batch Gradient Descent</vt:lpstr>
      <vt:lpstr>Başarılı Bir Öğrenme Nasıl Gerçekleşir</vt:lpstr>
      <vt:lpstr>Classification</vt:lpstr>
      <vt:lpstr>Classification </vt:lpstr>
      <vt:lpstr>Classification</vt:lpstr>
      <vt:lpstr>Clustering</vt:lpstr>
      <vt:lpstr>Clustering</vt:lpstr>
      <vt:lpstr>Regression</vt:lpstr>
      <vt:lpstr>Neural Networks</vt:lpstr>
      <vt:lpstr>Neural Networks</vt:lpstr>
      <vt:lpstr>Neural Networks – Deep Networks</vt:lpstr>
      <vt:lpstr>Neural Networks – Deeper Network Results</vt:lpstr>
      <vt:lpstr>Neural Networks – Learning Rate Results</vt:lpstr>
      <vt:lpstr>Neural Networks</vt:lpstr>
      <vt:lpstr>Neural Networks – Activation Functions</vt:lpstr>
      <vt:lpstr>Neural Networks – Softmax</vt:lpstr>
      <vt:lpstr>Hangi Activation Function?</vt:lpstr>
      <vt:lpstr>Fine-tune yöntemleri</vt:lpstr>
      <vt:lpstr>Scalers</vt:lpstr>
      <vt:lpstr>Araçlar ve Kütüphaneler</vt:lpstr>
      <vt:lpstr>GPGPU</vt:lpstr>
      <vt:lpstr>Programlama Dilleri</vt:lpstr>
      <vt:lpstr>Kütüphaneler</vt:lpstr>
      <vt:lpstr>Tensorflow</vt:lpstr>
      <vt:lpstr>Neural Networks</vt:lpstr>
      <vt:lpstr>Deep Learning Architectures</vt:lpstr>
      <vt:lpstr>Convolutional Neural Networks (CNN)</vt:lpstr>
      <vt:lpstr>Convolutional Neural Networks (CNN)</vt:lpstr>
      <vt:lpstr>Convolutional Neural Networks (CNN)</vt:lpstr>
      <vt:lpstr>Convolutional Neural Networks (CNN)</vt:lpstr>
      <vt:lpstr>Convolutional Neural Networks (CNN)</vt:lpstr>
      <vt:lpstr>Convolutional Neural Networks</vt:lpstr>
      <vt:lpstr>Recurrent Neural Networks (RNN)</vt:lpstr>
      <vt:lpstr>Generative Adversarial Networks (GAN)</vt:lpstr>
      <vt:lpstr>Deep Convolutional Generative Adversarial Networks (DCGAN)</vt:lpstr>
      <vt:lpstr>Neural Style Transfer</vt:lpstr>
      <vt:lpstr>Öğrenme Biçimlerine Göre Yapay Zeka</vt:lpstr>
      <vt:lpstr>Öğrenme Çeşitleri</vt:lpstr>
      <vt:lpstr>Günümüz ve Gelecek</vt:lpstr>
      <vt:lpstr>Günümüz ve Gelecek</vt:lpstr>
      <vt:lpstr>Takip Edilesi Yerler</vt:lpstr>
      <vt:lpstr>Convolutional Neural Networks</vt:lpstr>
      <vt:lpstr>Teşekkürler</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2017-12-09T15:45:11Z</dcterms:created>
  <dcterms:modified xsi:type="dcterms:W3CDTF">2019-05-10T13:49:43Z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